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7" r:id="rId5"/>
    <p:sldId id="283" r:id="rId6"/>
    <p:sldId id="282"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85" r:id="rId21"/>
    <p:sldId id="275" r:id="rId22"/>
    <p:sldId id="286" r:id="rId23"/>
    <p:sldId id="284" r:id="rId24"/>
    <p:sldId id="276" r:id="rId25"/>
    <p:sldId id="277" r:id="rId26"/>
    <p:sldId id="278" r:id="rId27"/>
    <p:sldId id="281"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Atkins" userId="d57e2997-6406-44f3-9678-0322abe57720" providerId="ADAL" clId="{007A6B8B-8A12-4C0E-B5F6-2EF375E85740}"/>
    <pc:docChg chg="undo custSel modSld">
      <pc:chgData name="Tara Atkins" userId="d57e2997-6406-44f3-9678-0322abe57720" providerId="ADAL" clId="{007A6B8B-8A12-4C0E-B5F6-2EF375E85740}" dt="2024-09-06T08:29:21.855" v="48" actId="20577"/>
      <pc:docMkLst>
        <pc:docMk/>
      </pc:docMkLst>
      <pc:sldChg chg="modSp mod">
        <pc:chgData name="Tara Atkins" userId="d57e2997-6406-44f3-9678-0322abe57720" providerId="ADAL" clId="{007A6B8B-8A12-4C0E-B5F6-2EF375E85740}" dt="2024-09-06T08:29:21.855" v="48" actId="20577"/>
        <pc:sldMkLst>
          <pc:docMk/>
          <pc:sldMk cId="2434295918" sldId="269"/>
        </pc:sldMkLst>
        <pc:spChg chg="mod">
          <ac:chgData name="Tara Atkins" userId="d57e2997-6406-44f3-9678-0322abe57720" providerId="ADAL" clId="{007A6B8B-8A12-4C0E-B5F6-2EF375E85740}" dt="2024-09-06T08:29:21.855" v="48" actId="20577"/>
          <ac:spMkLst>
            <pc:docMk/>
            <pc:sldMk cId="2434295918" sldId="269"/>
            <ac:spMk id="5" creationId="{00000000-0000-0000-0000-000000000000}"/>
          </ac:spMkLst>
        </pc:spChg>
      </pc:sldChg>
    </pc:docChg>
  </pc:docChgLst>
  <pc:docChgLst>
    <pc:chgData name="Tara Atkins" userId="d57e2997-6406-44f3-9678-0322abe57720" providerId="ADAL" clId="{9D8CA5D9-39CD-45C6-B4B7-75EF6BB0C16D}"/>
    <pc:docChg chg="undo custSel addSld delSld modSld">
      <pc:chgData name="Tara Atkins" userId="d57e2997-6406-44f3-9678-0322abe57720" providerId="ADAL" clId="{9D8CA5D9-39CD-45C6-B4B7-75EF6BB0C16D}" dt="2024-04-30T12:38:36.354" v="2501" actId="255"/>
      <pc:docMkLst>
        <pc:docMk/>
      </pc:docMkLst>
      <pc:sldChg chg="del">
        <pc:chgData name="Tara Atkins" userId="d57e2997-6406-44f3-9678-0322abe57720" providerId="ADAL" clId="{9D8CA5D9-39CD-45C6-B4B7-75EF6BB0C16D}" dt="2024-04-30T11:39:01.030" v="955" actId="47"/>
        <pc:sldMkLst>
          <pc:docMk/>
          <pc:sldMk cId="2171910854" sldId="256"/>
        </pc:sldMkLst>
      </pc:sldChg>
      <pc:sldChg chg="modSp mod">
        <pc:chgData name="Tara Atkins" userId="d57e2997-6406-44f3-9678-0322abe57720" providerId="ADAL" clId="{9D8CA5D9-39CD-45C6-B4B7-75EF6BB0C16D}" dt="2024-04-30T12:37:24.082" v="2486" actId="6549"/>
        <pc:sldMkLst>
          <pc:docMk/>
          <pc:sldMk cId="1431247237" sldId="263"/>
        </pc:sldMkLst>
        <pc:graphicFrameChg chg="modGraphic">
          <ac:chgData name="Tara Atkins" userId="d57e2997-6406-44f3-9678-0322abe57720" providerId="ADAL" clId="{9D8CA5D9-39CD-45C6-B4B7-75EF6BB0C16D}" dt="2024-04-30T12:37:24.082" v="2486" actId="6549"/>
          <ac:graphicFrameMkLst>
            <pc:docMk/>
            <pc:sldMk cId="1431247237" sldId="263"/>
            <ac:graphicFrameMk id="5" creationId="{00000000-0000-0000-0000-000000000000}"/>
          </ac:graphicFrameMkLst>
        </pc:graphicFrameChg>
      </pc:sldChg>
      <pc:sldChg chg="modSp mod">
        <pc:chgData name="Tara Atkins" userId="d57e2997-6406-44f3-9678-0322abe57720" providerId="ADAL" clId="{9D8CA5D9-39CD-45C6-B4B7-75EF6BB0C16D}" dt="2024-04-30T12:38:36.354" v="2501" actId="255"/>
        <pc:sldMkLst>
          <pc:docMk/>
          <pc:sldMk cId="2844047454" sldId="266"/>
        </pc:sldMkLst>
        <pc:spChg chg="mod">
          <ac:chgData name="Tara Atkins" userId="d57e2997-6406-44f3-9678-0322abe57720" providerId="ADAL" clId="{9D8CA5D9-39CD-45C6-B4B7-75EF6BB0C16D}" dt="2024-04-30T12:38:36.354" v="2501" actId="255"/>
          <ac:spMkLst>
            <pc:docMk/>
            <pc:sldMk cId="2844047454" sldId="266"/>
            <ac:spMk id="5" creationId="{00000000-0000-0000-0000-000000000000}"/>
          </ac:spMkLst>
        </pc:spChg>
      </pc:sldChg>
      <pc:sldChg chg="modSp mod">
        <pc:chgData name="Tara Atkins" userId="d57e2997-6406-44f3-9678-0322abe57720" providerId="ADAL" clId="{9D8CA5D9-39CD-45C6-B4B7-75EF6BB0C16D}" dt="2024-04-30T11:39:44.746" v="957" actId="6549"/>
        <pc:sldMkLst>
          <pc:docMk/>
          <pc:sldMk cId="113490144" sldId="270"/>
        </pc:sldMkLst>
        <pc:spChg chg="mod">
          <ac:chgData name="Tara Atkins" userId="d57e2997-6406-44f3-9678-0322abe57720" providerId="ADAL" clId="{9D8CA5D9-39CD-45C6-B4B7-75EF6BB0C16D}" dt="2024-04-30T11:39:44.746" v="957" actId="6549"/>
          <ac:spMkLst>
            <pc:docMk/>
            <pc:sldMk cId="113490144" sldId="270"/>
            <ac:spMk id="5" creationId="{00000000-0000-0000-0000-000000000000}"/>
          </ac:spMkLst>
        </pc:spChg>
      </pc:sldChg>
      <pc:sldChg chg="modSp mod">
        <pc:chgData name="Tara Atkins" userId="d57e2997-6406-44f3-9678-0322abe57720" providerId="ADAL" clId="{9D8CA5D9-39CD-45C6-B4B7-75EF6BB0C16D}" dt="2024-04-30T11:40:16.596" v="1056" actId="20577"/>
        <pc:sldMkLst>
          <pc:docMk/>
          <pc:sldMk cId="3461198099" sldId="271"/>
        </pc:sldMkLst>
        <pc:spChg chg="mod">
          <ac:chgData name="Tara Atkins" userId="d57e2997-6406-44f3-9678-0322abe57720" providerId="ADAL" clId="{9D8CA5D9-39CD-45C6-B4B7-75EF6BB0C16D}" dt="2024-04-30T11:40:16.596" v="1056" actId="20577"/>
          <ac:spMkLst>
            <pc:docMk/>
            <pc:sldMk cId="3461198099" sldId="271"/>
            <ac:spMk id="5" creationId="{00000000-0000-0000-0000-000000000000}"/>
          </ac:spMkLst>
        </pc:spChg>
      </pc:sldChg>
      <pc:sldChg chg="modSp mod">
        <pc:chgData name="Tara Atkins" userId="d57e2997-6406-44f3-9678-0322abe57720" providerId="ADAL" clId="{9D8CA5D9-39CD-45C6-B4B7-75EF6BB0C16D}" dt="2024-04-30T11:41:18.185" v="1088" actId="20577"/>
        <pc:sldMkLst>
          <pc:docMk/>
          <pc:sldMk cId="2196789038" sldId="273"/>
        </pc:sldMkLst>
        <pc:spChg chg="mod">
          <ac:chgData name="Tara Atkins" userId="d57e2997-6406-44f3-9678-0322abe57720" providerId="ADAL" clId="{9D8CA5D9-39CD-45C6-B4B7-75EF6BB0C16D}" dt="2024-04-30T11:41:18.185" v="1088" actId="20577"/>
          <ac:spMkLst>
            <pc:docMk/>
            <pc:sldMk cId="2196789038" sldId="273"/>
            <ac:spMk id="5" creationId="{00000000-0000-0000-0000-000000000000}"/>
          </ac:spMkLst>
        </pc:spChg>
      </pc:sldChg>
      <pc:sldChg chg="modSp mod">
        <pc:chgData name="Tara Atkins" userId="d57e2997-6406-44f3-9678-0322abe57720" providerId="ADAL" clId="{9D8CA5D9-39CD-45C6-B4B7-75EF6BB0C16D}" dt="2024-04-30T11:44:30.878" v="1154" actId="20577"/>
        <pc:sldMkLst>
          <pc:docMk/>
          <pc:sldMk cId="2242868529" sldId="274"/>
        </pc:sldMkLst>
        <pc:spChg chg="mod">
          <ac:chgData name="Tara Atkins" userId="d57e2997-6406-44f3-9678-0322abe57720" providerId="ADAL" clId="{9D8CA5D9-39CD-45C6-B4B7-75EF6BB0C16D}" dt="2024-04-30T11:44:30.878" v="1154" actId="20577"/>
          <ac:spMkLst>
            <pc:docMk/>
            <pc:sldMk cId="2242868529" sldId="274"/>
            <ac:spMk id="5" creationId="{00000000-0000-0000-0000-000000000000}"/>
          </ac:spMkLst>
        </pc:spChg>
      </pc:sldChg>
      <pc:sldChg chg="modSp mod">
        <pc:chgData name="Tara Atkins" userId="d57e2997-6406-44f3-9678-0322abe57720" providerId="ADAL" clId="{9D8CA5D9-39CD-45C6-B4B7-75EF6BB0C16D}" dt="2024-04-30T11:52:20.766" v="1240" actId="6549"/>
        <pc:sldMkLst>
          <pc:docMk/>
          <pc:sldMk cId="688092376" sldId="275"/>
        </pc:sldMkLst>
        <pc:spChg chg="mod">
          <ac:chgData name="Tara Atkins" userId="d57e2997-6406-44f3-9678-0322abe57720" providerId="ADAL" clId="{9D8CA5D9-39CD-45C6-B4B7-75EF6BB0C16D}" dt="2024-04-30T11:46:28.727" v="1188" actId="20577"/>
          <ac:spMkLst>
            <pc:docMk/>
            <pc:sldMk cId="688092376" sldId="275"/>
            <ac:spMk id="4" creationId="{00000000-0000-0000-0000-000000000000}"/>
          </ac:spMkLst>
        </pc:spChg>
        <pc:spChg chg="mod">
          <ac:chgData name="Tara Atkins" userId="d57e2997-6406-44f3-9678-0322abe57720" providerId="ADAL" clId="{9D8CA5D9-39CD-45C6-B4B7-75EF6BB0C16D}" dt="2024-04-30T11:52:20.766" v="1240" actId="6549"/>
          <ac:spMkLst>
            <pc:docMk/>
            <pc:sldMk cId="688092376" sldId="275"/>
            <ac:spMk id="5" creationId="{00000000-0000-0000-0000-000000000000}"/>
          </ac:spMkLst>
        </pc:spChg>
      </pc:sldChg>
      <pc:sldChg chg="modSp mod">
        <pc:chgData name="Tara Atkins" userId="d57e2997-6406-44f3-9678-0322abe57720" providerId="ADAL" clId="{9D8CA5D9-39CD-45C6-B4B7-75EF6BB0C16D}" dt="2024-04-30T12:33:03.760" v="2445" actId="20577"/>
        <pc:sldMkLst>
          <pc:docMk/>
          <pc:sldMk cId="2564085561" sldId="276"/>
        </pc:sldMkLst>
        <pc:spChg chg="mod">
          <ac:chgData name="Tara Atkins" userId="d57e2997-6406-44f3-9678-0322abe57720" providerId="ADAL" clId="{9D8CA5D9-39CD-45C6-B4B7-75EF6BB0C16D}" dt="2024-04-30T12:33:03.760" v="2445" actId="20577"/>
          <ac:spMkLst>
            <pc:docMk/>
            <pc:sldMk cId="2564085561" sldId="276"/>
            <ac:spMk id="4" creationId="{00000000-0000-0000-0000-000000000000}"/>
          </ac:spMkLst>
        </pc:spChg>
      </pc:sldChg>
      <pc:sldChg chg="modSp mod">
        <pc:chgData name="Tara Atkins" userId="d57e2997-6406-44f3-9678-0322abe57720" providerId="ADAL" clId="{9D8CA5D9-39CD-45C6-B4B7-75EF6BB0C16D}" dt="2024-04-30T12:28:31.784" v="2101" actId="6549"/>
        <pc:sldMkLst>
          <pc:docMk/>
          <pc:sldMk cId="4087903561" sldId="277"/>
        </pc:sldMkLst>
        <pc:spChg chg="mod">
          <ac:chgData name="Tara Atkins" userId="d57e2997-6406-44f3-9678-0322abe57720" providerId="ADAL" clId="{9D8CA5D9-39CD-45C6-B4B7-75EF6BB0C16D}" dt="2024-04-30T12:25:35.771" v="1861" actId="1076"/>
          <ac:spMkLst>
            <pc:docMk/>
            <pc:sldMk cId="4087903561" sldId="277"/>
            <ac:spMk id="4" creationId="{00000000-0000-0000-0000-000000000000}"/>
          </ac:spMkLst>
        </pc:spChg>
        <pc:spChg chg="mod">
          <ac:chgData name="Tara Atkins" userId="d57e2997-6406-44f3-9678-0322abe57720" providerId="ADAL" clId="{9D8CA5D9-39CD-45C6-B4B7-75EF6BB0C16D}" dt="2024-04-30T12:28:31.784" v="2101" actId="6549"/>
          <ac:spMkLst>
            <pc:docMk/>
            <pc:sldMk cId="4087903561" sldId="277"/>
            <ac:spMk id="5" creationId="{00000000-0000-0000-0000-000000000000}"/>
          </ac:spMkLst>
        </pc:spChg>
      </pc:sldChg>
      <pc:sldChg chg="modSp mod">
        <pc:chgData name="Tara Atkins" userId="d57e2997-6406-44f3-9678-0322abe57720" providerId="ADAL" clId="{9D8CA5D9-39CD-45C6-B4B7-75EF6BB0C16D}" dt="2024-04-30T12:29:51.871" v="2144" actId="20577"/>
        <pc:sldMkLst>
          <pc:docMk/>
          <pc:sldMk cId="1566507579" sldId="278"/>
        </pc:sldMkLst>
        <pc:spChg chg="mod">
          <ac:chgData name="Tara Atkins" userId="d57e2997-6406-44f3-9678-0322abe57720" providerId="ADAL" clId="{9D8CA5D9-39CD-45C6-B4B7-75EF6BB0C16D}" dt="2024-04-30T12:29:51.871" v="2144" actId="20577"/>
          <ac:spMkLst>
            <pc:docMk/>
            <pc:sldMk cId="1566507579" sldId="278"/>
            <ac:spMk id="5" creationId="{00000000-0000-0000-0000-000000000000}"/>
          </ac:spMkLst>
        </pc:spChg>
      </pc:sldChg>
      <pc:sldChg chg="modSp mod">
        <pc:chgData name="Tara Atkins" userId="d57e2997-6406-44f3-9678-0322abe57720" providerId="ADAL" clId="{9D8CA5D9-39CD-45C6-B4B7-75EF6BB0C16D}" dt="2024-04-30T12:31:30.155" v="2399" actId="6549"/>
        <pc:sldMkLst>
          <pc:docMk/>
          <pc:sldMk cId="3409987491" sldId="279"/>
        </pc:sldMkLst>
        <pc:spChg chg="mod">
          <ac:chgData name="Tara Atkins" userId="d57e2997-6406-44f3-9678-0322abe57720" providerId="ADAL" clId="{9D8CA5D9-39CD-45C6-B4B7-75EF6BB0C16D}" dt="2024-04-30T12:31:30.155" v="2399" actId="6549"/>
          <ac:spMkLst>
            <pc:docMk/>
            <pc:sldMk cId="3409987491" sldId="279"/>
            <ac:spMk id="6" creationId="{00000000-0000-0000-0000-000000000000}"/>
          </ac:spMkLst>
        </pc:spChg>
      </pc:sldChg>
      <pc:sldChg chg="modSp mod">
        <pc:chgData name="Tara Atkins" userId="d57e2997-6406-44f3-9678-0322abe57720" providerId="ADAL" clId="{9D8CA5D9-39CD-45C6-B4B7-75EF6BB0C16D}" dt="2024-04-30T12:32:12.720" v="2442" actId="20577"/>
        <pc:sldMkLst>
          <pc:docMk/>
          <pc:sldMk cId="2537637430" sldId="281"/>
        </pc:sldMkLst>
        <pc:spChg chg="mod">
          <ac:chgData name="Tara Atkins" userId="d57e2997-6406-44f3-9678-0322abe57720" providerId="ADAL" clId="{9D8CA5D9-39CD-45C6-B4B7-75EF6BB0C16D}" dt="2024-04-30T12:30:40.989" v="2231" actId="20577"/>
          <ac:spMkLst>
            <pc:docMk/>
            <pc:sldMk cId="2537637430" sldId="281"/>
            <ac:spMk id="5" creationId="{00000000-0000-0000-0000-000000000000}"/>
          </ac:spMkLst>
        </pc:spChg>
        <pc:spChg chg="mod">
          <ac:chgData name="Tara Atkins" userId="d57e2997-6406-44f3-9678-0322abe57720" providerId="ADAL" clId="{9D8CA5D9-39CD-45C6-B4B7-75EF6BB0C16D}" dt="2024-04-30T12:32:12.720" v="2442" actId="20577"/>
          <ac:spMkLst>
            <pc:docMk/>
            <pc:sldMk cId="2537637430" sldId="281"/>
            <ac:spMk id="6" creationId="{00000000-0000-0000-0000-000000000000}"/>
          </ac:spMkLst>
        </pc:spChg>
      </pc:sldChg>
      <pc:sldChg chg="modSp mod">
        <pc:chgData name="Tara Atkins" userId="d57e2997-6406-44f3-9678-0322abe57720" providerId="ADAL" clId="{9D8CA5D9-39CD-45C6-B4B7-75EF6BB0C16D}" dt="2024-04-30T12:36:11.007" v="2457" actId="20577"/>
        <pc:sldMkLst>
          <pc:docMk/>
          <pc:sldMk cId="685450795" sldId="282"/>
        </pc:sldMkLst>
        <pc:spChg chg="mod">
          <ac:chgData name="Tara Atkins" userId="d57e2997-6406-44f3-9678-0322abe57720" providerId="ADAL" clId="{9D8CA5D9-39CD-45C6-B4B7-75EF6BB0C16D}" dt="2024-04-30T12:35:46.368" v="2454" actId="20577"/>
          <ac:spMkLst>
            <pc:docMk/>
            <pc:sldMk cId="685450795" sldId="282"/>
            <ac:spMk id="4" creationId="{00000000-0000-0000-0000-000000000000}"/>
          </ac:spMkLst>
        </pc:spChg>
        <pc:spChg chg="mod">
          <ac:chgData name="Tara Atkins" userId="d57e2997-6406-44f3-9678-0322abe57720" providerId="ADAL" clId="{9D8CA5D9-39CD-45C6-B4B7-75EF6BB0C16D}" dt="2024-04-30T12:36:11.007" v="2457" actId="20577"/>
          <ac:spMkLst>
            <pc:docMk/>
            <pc:sldMk cId="685450795" sldId="282"/>
            <ac:spMk id="5" creationId="{00000000-0000-0000-0000-000000000000}"/>
          </ac:spMkLst>
        </pc:spChg>
      </pc:sldChg>
      <pc:sldChg chg="modSp mod">
        <pc:chgData name="Tara Atkins" userId="d57e2997-6406-44f3-9678-0322abe57720" providerId="ADAL" clId="{9D8CA5D9-39CD-45C6-B4B7-75EF6BB0C16D}" dt="2024-04-30T12:36:36.129" v="2469" actId="20577"/>
        <pc:sldMkLst>
          <pc:docMk/>
          <pc:sldMk cId="1321150048" sldId="283"/>
        </pc:sldMkLst>
        <pc:spChg chg="mod">
          <ac:chgData name="Tara Atkins" userId="d57e2997-6406-44f3-9678-0322abe57720" providerId="ADAL" clId="{9D8CA5D9-39CD-45C6-B4B7-75EF6BB0C16D}" dt="2024-04-30T12:36:36.129" v="2469" actId="20577"/>
          <ac:spMkLst>
            <pc:docMk/>
            <pc:sldMk cId="1321150048" sldId="283"/>
            <ac:spMk id="5" creationId="{00000000-0000-0000-0000-000000000000}"/>
          </ac:spMkLst>
        </pc:spChg>
      </pc:sldChg>
      <pc:sldChg chg="modSp mod">
        <pc:chgData name="Tara Atkins" userId="d57e2997-6406-44f3-9678-0322abe57720" providerId="ADAL" clId="{9D8CA5D9-39CD-45C6-B4B7-75EF6BB0C16D}" dt="2024-04-30T12:00:48.732" v="1563" actId="20577"/>
        <pc:sldMkLst>
          <pc:docMk/>
          <pc:sldMk cId="812178346" sldId="284"/>
        </pc:sldMkLst>
        <pc:spChg chg="mod">
          <ac:chgData name="Tara Atkins" userId="d57e2997-6406-44f3-9678-0322abe57720" providerId="ADAL" clId="{9D8CA5D9-39CD-45C6-B4B7-75EF6BB0C16D}" dt="2024-04-30T12:00:48.732" v="1563" actId="20577"/>
          <ac:spMkLst>
            <pc:docMk/>
            <pc:sldMk cId="812178346" sldId="284"/>
            <ac:spMk id="2" creationId="{00000000-0000-0000-0000-000000000000}"/>
          </ac:spMkLst>
        </pc:spChg>
      </pc:sldChg>
      <pc:sldChg chg="modSp">
        <pc:chgData name="Tara Atkins" userId="d57e2997-6406-44f3-9678-0322abe57720" providerId="ADAL" clId="{9D8CA5D9-39CD-45C6-B4B7-75EF6BB0C16D}" dt="2024-04-30T11:45:31.508" v="1179" actId="20577"/>
        <pc:sldMkLst>
          <pc:docMk/>
          <pc:sldMk cId="1200355187" sldId="285"/>
        </pc:sldMkLst>
        <pc:spChg chg="mod">
          <ac:chgData name="Tara Atkins" userId="d57e2997-6406-44f3-9678-0322abe57720" providerId="ADAL" clId="{9D8CA5D9-39CD-45C6-B4B7-75EF6BB0C16D}" dt="2024-04-30T11:45:31.508" v="1179" actId="20577"/>
          <ac:spMkLst>
            <pc:docMk/>
            <pc:sldMk cId="1200355187" sldId="285"/>
            <ac:spMk id="5" creationId="{00000000-0000-0000-0000-000000000000}"/>
          </ac:spMkLst>
        </pc:spChg>
      </pc:sldChg>
      <pc:sldChg chg="modSp add mod">
        <pc:chgData name="Tara Atkins" userId="d57e2997-6406-44f3-9678-0322abe57720" providerId="ADAL" clId="{9D8CA5D9-39CD-45C6-B4B7-75EF6BB0C16D}" dt="2024-04-30T11:56:38.283" v="1364" actId="20577"/>
        <pc:sldMkLst>
          <pc:docMk/>
          <pc:sldMk cId="4139623773" sldId="286"/>
        </pc:sldMkLst>
        <pc:spChg chg="mod">
          <ac:chgData name="Tara Atkins" userId="d57e2997-6406-44f3-9678-0322abe57720" providerId="ADAL" clId="{9D8CA5D9-39CD-45C6-B4B7-75EF6BB0C16D}" dt="2024-04-30T11:55:37.522" v="1305" actId="14100"/>
          <ac:spMkLst>
            <pc:docMk/>
            <pc:sldMk cId="4139623773" sldId="286"/>
            <ac:spMk id="4" creationId="{00000000-0000-0000-0000-000000000000}"/>
          </ac:spMkLst>
        </pc:spChg>
        <pc:spChg chg="mod">
          <ac:chgData name="Tara Atkins" userId="d57e2997-6406-44f3-9678-0322abe57720" providerId="ADAL" clId="{9D8CA5D9-39CD-45C6-B4B7-75EF6BB0C16D}" dt="2024-04-30T11:56:38.283" v="1364" actId="20577"/>
          <ac:spMkLst>
            <pc:docMk/>
            <pc:sldMk cId="4139623773" sldId="286"/>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FB6E6-1610-4605-9EC4-3F6868B56940}" type="datetimeFigureOut">
              <a:rPr lang="en-GB" smtClean="0"/>
              <a:t>06/09/2024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25249-31FF-425D-9132-AD552BC4961C}" type="slidenum">
              <a:rPr lang="en-GB" smtClean="0"/>
              <a:t>‹#›</a:t>
            </a:fld>
            <a:endParaRPr lang="en-GB"/>
          </a:p>
        </p:txBody>
      </p:sp>
    </p:spTree>
    <p:extLst>
      <p:ext uri="{BB962C8B-B14F-4D97-AF65-F5344CB8AC3E}">
        <p14:creationId xmlns:p14="http://schemas.microsoft.com/office/powerpoint/2010/main" val="424341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need to make sure you</a:t>
            </a:r>
            <a:r>
              <a:rPr lang="en-GB" baseline="0" dirty="0"/>
              <a:t> are doing “something” to look after your financial situation</a:t>
            </a:r>
            <a:endParaRPr lang="en-GB" dirty="0"/>
          </a:p>
        </p:txBody>
      </p:sp>
      <p:sp>
        <p:nvSpPr>
          <p:cNvPr id="4" name="Slide Number Placeholder 3"/>
          <p:cNvSpPr>
            <a:spLocks noGrp="1"/>
          </p:cNvSpPr>
          <p:nvPr>
            <p:ph type="sldNum" sz="quarter" idx="10"/>
          </p:nvPr>
        </p:nvSpPr>
        <p:spPr/>
        <p:txBody>
          <a:bodyPr/>
          <a:lstStyle/>
          <a:p>
            <a:fld id="{4547E568-31FD-4B38-B682-502C5014C51E}" type="slidenum">
              <a:rPr lang="en-GB" smtClean="0"/>
              <a:t>4</a:t>
            </a:fld>
            <a:endParaRPr lang="en-GB"/>
          </a:p>
        </p:txBody>
      </p:sp>
    </p:spTree>
    <p:extLst>
      <p:ext uri="{BB962C8B-B14F-4D97-AF65-F5344CB8AC3E}">
        <p14:creationId xmlns:p14="http://schemas.microsoft.com/office/powerpoint/2010/main" val="301432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47E568-31FD-4B38-B682-502C5014C51E}" type="slidenum">
              <a:rPr lang="en-GB" smtClean="0"/>
              <a:t>5</a:t>
            </a:fld>
            <a:endParaRPr lang="en-GB"/>
          </a:p>
        </p:txBody>
      </p:sp>
    </p:spTree>
    <p:extLst>
      <p:ext uri="{BB962C8B-B14F-4D97-AF65-F5344CB8AC3E}">
        <p14:creationId xmlns:p14="http://schemas.microsoft.com/office/powerpoint/2010/main" val="234612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14.3% is same across</a:t>
            </a:r>
            <a:r>
              <a:rPr lang="en-GB" baseline="0" dirty="0"/>
              <a:t> all FRA’s it’s in the </a:t>
            </a:r>
            <a:r>
              <a:rPr lang="en-GB" baseline="0" dirty="0" err="1"/>
              <a:t>regs</a:t>
            </a:r>
            <a:r>
              <a:rPr lang="en-GB" baseline="0" dirty="0"/>
              <a:t>.</a:t>
            </a:r>
            <a:endParaRPr lang="en-GB" dirty="0"/>
          </a:p>
        </p:txBody>
      </p:sp>
      <p:sp>
        <p:nvSpPr>
          <p:cNvPr id="4" name="Slide Number Placeholder 3"/>
          <p:cNvSpPr>
            <a:spLocks noGrp="1"/>
          </p:cNvSpPr>
          <p:nvPr>
            <p:ph type="sldNum" sz="quarter" idx="10"/>
          </p:nvPr>
        </p:nvSpPr>
        <p:spPr/>
        <p:txBody>
          <a:bodyPr/>
          <a:lstStyle/>
          <a:p>
            <a:fld id="{4547E568-31FD-4B38-B682-502C5014C51E}" type="slidenum">
              <a:rPr lang="en-GB" smtClean="0"/>
              <a:t>6</a:t>
            </a:fld>
            <a:endParaRPr lang="en-GB"/>
          </a:p>
        </p:txBody>
      </p:sp>
    </p:spTree>
    <p:extLst>
      <p:ext uri="{BB962C8B-B14F-4D97-AF65-F5344CB8AC3E}">
        <p14:creationId xmlns:p14="http://schemas.microsoft.com/office/powerpoint/2010/main" val="324322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Lump sum 1 to 12</a:t>
            </a:r>
          </a:p>
          <a:p>
            <a:r>
              <a:rPr lang="en-GB" dirty="0"/>
              <a:t>Pi be vague, cover later in more detail. </a:t>
            </a:r>
          </a:p>
        </p:txBody>
      </p:sp>
      <p:sp>
        <p:nvSpPr>
          <p:cNvPr id="4" name="Slide Number Placeholder 3"/>
          <p:cNvSpPr>
            <a:spLocks noGrp="1"/>
          </p:cNvSpPr>
          <p:nvPr>
            <p:ph type="sldNum" sz="quarter" idx="10"/>
          </p:nvPr>
        </p:nvSpPr>
        <p:spPr/>
        <p:txBody>
          <a:bodyPr/>
          <a:lstStyle/>
          <a:p>
            <a:fld id="{4547E568-31FD-4B38-B682-502C5014C51E}" type="slidenum">
              <a:rPr lang="en-GB" smtClean="0"/>
              <a:t>8</a:t>
            </a:fld>
            <a:endParaRPr lang="en-GB"/>
          </a:p>
        </p:txBody>
      </p:sp>
    </p:spTree>
    <p:extLst>
      <p:ext uri="{BB962C8B-B14F-4D97-AF65-F5344CB8AC3E}">
        <p14:creationId xmlns:p14="http://schemas.microsoft.com/office/powerpoint/2010/main" val="333241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changing photo</a:t>
            </a:r>
            <a:r>
              <a:rPr lang="en-GB" baseline="0" dirty="0"/>
              <a:t> of cake</a:t>
            </a:r>
            <a:endParaRPr lang="en-GB" dirty="0"/>
          </a:p>
        </p:txBody>
      </p:sp>
      <p:sp>
        <p:nvSpPr>
          <p:cNvPr id="4" name="Slide Number Placeholder 3"/>
          <p:cNvSpPr>
            <a:spLocks noGrp="1"/>
          </p:cNvSpPr>
          <p:nvPr>
            <p:ph type="sldNum" sz="quarter" idx="10"/>
          </p:nvPr>
        </p:nvSpPr>
        <p:spPr/>
        <p:txBody>
          <a:bodyPr/>
          <a:lstStyle/>
          <a:p>
            <a:fld id="{4547E568-31FD-4B38-B682-502C5014C51E}" type="slidenum">
              <a:rPr lang="en-GB" smtClean="0"/>
              <a:t>9</a:t>
            </a:fld>
            <a:endParaRPr lang="en-GB"/>
          </a:p>
        </p:txBody>
      </p:sp>
    </p:spTree>
    <p:extLst>
      <p:ext uri="{BB962C8B-B14F-4D97-AF65-F5344CB8AC3E}">
        <p14:creationId xmlns:p14="http://schemas.microsoft.com/office/powerpoint/2010/main" val="217945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47E568-31FD-4B38-B682-502C5014C51E}" type="slidenum">
              <a:rPr lang="en-GB" smtClean="0"/>
              <a:t>10</a:t>
            </a:fld>
            <a:endParaRPr lang="en-GB"/>
          </a:p>
        </p:txBody>
      </p:sp>
    </p:spTree>
    <p:extLst>
      <p:ext uri="{BB962C8B-B14F-4D97-AF65-F5344CB8AC3E}">
        <p14:creationId xmlns:p14="http://schemas.microsoft.com/office/powerpoint/2010/main" val="944536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Figures for illustration purposes</a:t>
            </a:r>
            <a:r>
              <a:rPr lang="en-GB" baseline="0" dirty="0"/>
              <a:t> only, not actual current figures.</a:t>
            </a:r>
          </a:p>
          <a:p>
            <a:endParaRPr lang="en-GB" baseline="0" dirty="0"/>
          </a:p>
          <a:p>
            <a:endParaRPr lang="en-GB" baseline="0" dirty="0"/>
          </a:p>
          <a:p>
            <a:endParaRPr lang="en-GB" baseline="0" dirty="0"/>
          </a:p>
          <a:p>
            <a:r>
              <a:rPr lang="en-GB" baseline="0" dirty="0"/>
              <a:t>Not relevant to slide but remember</a:t>
            </a:r>
          </a:p>
          <a:p>
            <a:r>
              <a:rPr lang="en-GB" baseline="0" dirty="0"/>
              <a:t>Salary review date 1</a:t>
            </a:r>
            <a:r>
              <a:rPr lang="en-GB" baseline="30000" dirty="0"/>
              <a:t>st</a:t>
            </a:r>
            <a:r>
              <a:rPr lang="en-GB" baseline="0" dirty="0"/>
              <a:t> July</a:t>
            </a:r>
          </a:p>
          <a:p>
            <a:r>
              <a:rPr lang="en-GB" baseline="0" dirty="0"/>
              <a:t>Scheme year 1</a:t>
            </a:r>
            <a:r>
              <a:rPr lang="en-GB" baseline="30000" dirty="0"/>
              <a:t>st</a:t>
            </a:r>
            <a:r>
              <a:rPr lang="en-GB" baseline="0" dirty="0"/>
              <a:t> April to 31 March.</a:t>
            </a:r>
            <a:endParaRPr lang="en-GB" dirty="0"/>
          </a:p>
        </p:txBody>
      </p:sp>
      <p:sp>
        <p:nvSpPr>
          <p:cNvPr id="4" name="Slide Number Placeholder 3"/>
          <p:cNvSpPr>
            <a:spLocks noGrp="1"/>
          </p:cNvSpPr>
          <p:nvPr>
            <p:ph type="sldNum" sz="quarter" idx="10"/>
          </p:nvPr>
        </p:nvSpPr>
        <p:spPr/>
        <p:txBody>
          <a:bodyPr/>
          <a:lstStyle/>
          <a:p>
            <a:fld id="{4547E568-31FD-4B38-B682-502C5014C51E}" type="slidenum">
              <a:rPr lang="en-GB" smtClean="0"/>
              <a:t>12</a:t>
            </a:fld>
            <a:endParaRPr lang="en-GB"/>
          </a:p>
        </p:txBody>
      </p:sp>
    </p:spTree>
    <p:extLst>
      <p:ext uri="{BB962C8B-B14F-4D97-AF65-F5344CB8AC3E}">
        <p14:creationId xmlns:p14="http://schemas.microsoft.com/office/powerpoint/2010/main" val="4294435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656A-221E-2D1C-E4BC-0C938276F8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48D63B-0089-E2D9-6923-0FDF27C2D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07777C-E9CC-F5CD-5848-FDB17237A4B3}"/>
              </a:ext>
            </a:extLst>
          </p:cNvPr>
          <p:cNvSpPr>
            <a:spLocks noGrp="1"/>
          </p:cNvSpPr>
          <p:nvPr>
            <p:ph type="dt" sz="half" idx="10"/>
          </p:nvPr>
        </p:nvSpPr>
        <p:spPr/>
        <p:txBody>
          <a:bodyPr/>
          <a:lstStyle/>
          <a:p>
            <a:fld id="{AA18BB0B-D3D4-4BFF-8300-A3CF7CABEF5F}" type="datetimeFigureOut">
              <a:rPr lang="en-GB" smtClean="0"/>
              <a:t>06/09/2024</a:t>
            </a:fld>
            <a:endParaRPr lang="en-GB"/>
          </a:p>
        </p:txBody>
      </p:sp>
      <p:sp>
        <p:nvSpPr>
          <p:cNvPr id="5" name="Footer Placeholder 4">
            <a:extLst>
              <a:ext uri="{FF2B5EF4-FFF2-40B4-BE49-F238E27FC236}">
                <a16:creationId xmlns:a16="http://schemas.microsoft.com/office/drawing/2014/main" id="{6AA90707-9983-CC63-8DBC-E0D0E4059F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BD0C47-FC57-8267-521B-8F05A5986252}"/>
              </a:ext>
            </a:extLst>
          </p:cNvPr>
          <p:cNvSpPr>
            <a:spLocks noGrp="1"/>
          </p:cNvSpPr>
          <p:nvPr>
            <p:ph type="sldNum" sz="quarter" idx="12"/>
          </p:nvPr>
        </p:nvSpPr>
        <p:spPr/>
        <p:txBody>
          <a:bodyPr/>
          <a:lstStyle/>
          <a:p>
            <a:fld id="{DE59BC5A-3800-480B-AFFB-1979F8E0841E}" type="slidenum">
              <a:rPr lang="en-GB" smtClean="0"/>
              <a:t>‹#›</a:t>
            </a:fld>
            <a:endParaRPr lang="en-GB"/>
          </a:p>
        </p:txBody>
      </p:sp>
    </p:spTree>
    <p:extLst>
      <p:ext uri="{BB962C8B-B14F-4D97-AF65-F5344CB8AC3E}">
        <p14:creationId xmlns:p14="http://schemas.microsoft.com/office/powerpoint/2010/main" val="357440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9D83-48D6-4F96-8444-C33DEB41FC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2B04B6-4B72-E5E1-3079-A84D557919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49A5C-854C-62C4-9AE7-8C061AE8D2FC}"/>
              </a:ext>
            </a:extLst>
          </p:cNvPr>
          <p:cNvSpPr>
            <a:spLocks noGrp="1"/>
          </p:cNvSpPr>
          <p:nvPr>
            <p:ph type="dt" sz="half" idx="10"/>
          </p:nvPr>
        </p:nvSpPr>
        <p:spPr/>
        <p:txBody>
          <a:bodyPr/>
          <a:lstStyle/>
          <a:p>
            <a:fld id="{AA18BB0B-D3D4-4BFF-8300-A3CF7CABEF5F}" type="datetimeFigureOut">
              <a:rPr lang="en-GB" smtClean="0"/>
              <a:t>06/09/2024</a:t>
            </a:fld>
            <a:endParaRPr lang="en-GB"/>
          </a:p>
        </p:txBody>
      </p:sp>
      <p:sp>
        <p:nvSpPr>
          <p:cNvPr id="5" name="Footer Placeholder 4">
            <a:extLst>
              <a:ext uri="{FF2B5EF4-FFF2-40B4-BE49-F238E27FC236}">
                <a16:creationId xmlns:a16="http://schemas.microsoft.com/office/drawing/2014/main" id="{04730F89-2ECA-302A-ADE3-D9E06917D7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B212B4-FBA5-A3DC-45F7-5A77C27FBE4E}"/>
              </a:ext>
            </a:extLst>
          </p:cNvPr>
          <p:cNvSpPr>
            <a:spLocks noGrp="1"/>
          </p:cNvSpPr>
          <p:nvPr>
            <p:ph type="sldNum" sz="quarter" idx="12"/>
          </p:nvPr>
        </p:nvSpPr>
        <p:spPr/>
        <p:txBody>
          <a:bodyPr/>
          <a:lstStyle/>
          <a:p>
            <a:fld id="{DE59BC5A-3800-480B-AFFB-1979F8E0841E}" type="slidenum">
              <a:rPr lang="en-GB" smtClean="0"/>
              <a:t>‹#›</a:t>
            </a:fld>
            <a:endParaRPr lang="en-GB"/>
          </a:p>
        </p:txBody>
      </p:sp>
    </p:spTree>
    <p:extLst>
      <p:ext uri="{BB962C8B-B14F-4D97-AF65-F5344CB8AC3E}">
        <p14:creationId xmlns:p14="http://schemas.microsoft.com/office/powerpoint/2010/main" val="366625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DB2CA0-5362-34AE-EE83-161E564180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1E048D-4F7C-E676-5934-6F14E76AFA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3EDF86-BE64-E012-3E14-A27E0506869C}"/>
              </a:ext>
            </a:extLst>
          </p:cNvPr>
          <p:cNvSpPr>
            <a:spLocks noGrp="1"/>
          </p:cNvSpPr>
          <p:nvPr>
            <p:ph type="dt" sz="half" idx="10"/>
          </p:nvPr>
        </p:nvSpPr>
        <p:spPr/>
        <p:txBody>
          <a:bodyPr/>
          <a:lstStyle/>
          <a:p>
            <a:fld id="{AA18BB0B-D3D4-4BFF-8300-A3CF7CABEF5F}" type="datetimeFigureOut">
              <a:rPr lang="en-GB" smtClean="0"/>
              <a:t>06/09/2024</a:t>
            </a:fld>
            <a:endParaRPr lang="en-GB"/>
          </a:p>
        </p:txBody>
      </p:sp>
      <p:sp>
        <p:nvSpPr>
          <p:cNvPr id="5" name="Footer Placeholder 4">
            <a:extLst>
              <a:ext uri="{FF2B5EF4-FFF2-40B4-BE49-F238E27FC236}">
                <a16:creationId xmlns:a16="http://schemas.microsoft.com/office/drawing/2014/main" id="{EB15E7BA-D724-4A5E-6978-2358CF4802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0A6703-6629-3E2B-BDB3-4966DDA90AFC}"/>
              </a:ext>
            </a:extLst>
          </p:cNvPr>
          <p:cNvSpPr>
            <a:spLocks noGrp="1"/>
          </p:cNvSpPr>
          <p:nvPr>
            <p:ph type="sldNum" sz="quarter" idx="12"/>
          </p:nvPr>
        </p:nvSpPr>
        <p:spPr/>
        <p:txBody>
          <a:bodyPr/>
          <a:lstStyle/>
          <a:p>
            <a:fld id="{DE59BC5A-3800-480B-AFFB-1979F8E0841E}" type="slidenum">
              <a:rPr lang="en-GB" smtClean="0"/>
              <a:t>‹#›</a:t>
            </a:fld>
            <a:endParaRPr lang="en-GB"/>
          </a:p>
        </p:txBody>
      </p:sp>
    </p:spTree>
    <p:extLst>
      <p:ext uri="{BB962C8B-B14F-4D97-AF65-F5344CB8AC3E}">
        <p14:creationId xmlns:p14="http://schemas.microsoft.com/office/powerpoint/2010/main" val="295669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0383F-4D58-246B-A4F9-65774290B6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B0B2A1-0064-1B79-ABD7-A55331D6A4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F8752B-77C9-5686-D2D2-6FB1B4DDAFC4}"/>
              </a:ext>
            </a:extLst>
          </p:cNvPr>
          <p:cNvSpPr>
            <a:spLocks noGrp="1"/>
          </p:cNvSpPr>
          <p:nvPr>
            <p:ph type="dt" sz="half" idx="10"/>
          </p:nvPr>
        </p:nvSpPr>
        <p:spPr/>
        <p:txBody>
          <a:bodyPr/>
          <a:lstStyle/>
          <a:p>
            <a:fld id="{AA18BB0B-D3D4-4BFF-8300-A3CF7CABEF5F}" type="datetimeFigureOut">
              <a:rPr lang="en-GB" smtClean="0"/>
              <a:t>06/09/2024</a:t>
            </a:fld>
            <a:endParaRPr lang="en-GB"/>
          </a:p>
        </p:txBody>
      </p:sp>
      <p:sp>
        <p:nvSpPr>
          <p:cNvPr id="5" name="Footer Placeholder 4">
            <a:extLst>
              <a:ext uri="{FF2B5EF4-FFF2-40B4-BE49-F238E27FC236}">
                <a16:creationId xmlns:a16="http://schemas.microsoft.com/office/drawing/2014/main" id="{6BD07449-3E36-9E47-C600-A26DE7AAC5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8FF022-A6E7-B727-F62A-868877E58D98}"/>
              </a:ext>
            </a:extLst>
          </p:cNvPr>
          <p:cNvSpPr>
            <a:spLocks noGrp="1"/>
          </p:cNvSpPr>
          <p:nvPr>
            <p:ph type="sldNum" sz="quarter" idx="12"/>
          </p:nvPr>
        </p:nvSpPr>
        <p:spPr/>
        <p:txBody>
          <a:bodyPr/>
          <a:lstStyle/>
          <a:p>
            <a:fld id="{DE59BC5A-3800-480B-AFFB-1979F8E0841E}" type="slidenum">
              <a:rPr lang="en-GB" smtClean="0"/>
              <a:t>‹#›</a:t>
            </a:fld>
            <a:endParaRPr lang="en-GB"/>
          </a:p>
        </p:txBody>
      </p:sp>
    </p:spTree>
    <p:extLst>
      <p:ext uri="{BB962C8B-B14F-4D97-AF65-F5344CB8AC3E}">
        <p14:creationId xmlns:p14="http://schemas.microsoft.com/office/powerpoint/2010/main" val="216420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23C7-C2E5-811E-88A6-DB4518267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20347C-3047-8B17-FCF6-481C87C47A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C40D4A-4037-B4C0-4390-5F57F6B41606}"/>
              </a:ext>
            </a:extLst>
          </p:cNvPr>
          <p:cNvSpPr>
            <a:spLocks noGrp="1"/>
          </p:cNvSpPr>
          <p:nvPr>
            <p:ph type="dt" sz="half" idx="10"/>
          </p:nvPr>
        </p:nvSpPr>
        <p:spPr/>
        <p:txBody>
          <a:bodyPr/>
          <a:lstStyle/>
          <a:p>
            <a:fld id="{AA18BB0B-D3D4-4BFF-8300-A3CF7CABEF5F}" type="datetimeFigureOut">
              <a:rPr lang="en-GB" smtClean="0"/>
              <a:t>06/09/2024</a:t>
            </a:fld>
            <a:endParaRPr lang="en-GB"/>
          </a:p>
        </p:txBody>
      </p:sp>
      <p:sp>
        <p:nvSpPr>
          <p:cNvPr id="5" name="Footer Placeholder 4">
            <a:extLst>
              <a:ext uri="{FF2B5EF4-FFF2-40B4-BE49-F238E27FC236}">
                <a16:creationId xmlns:a16="http://schemas.microsoft.com/office/drawing/2014/main" id="{A8B9083E-B4C8-71CB-ED11-B97A0FC2DC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C0768D-505F-F6F8-9AE7-A1BD3E0318F2}"/>
              </a:ext>
            </a:extLst>
          </p:cNvPr>
          <p:cNvSpPr>
            <a:spLocks noGrp="1"/>
          </p:cNvSpPr>
          <p:nvPr>
            <p:ph type="sldNum" sz="quarter" idx="12"/>
          </p:nvPr>
        </p:nvSpPr>
        <p:spPr/>
        <p:txBody>
          <a:bodyPr/>
          <a:lstStyle/>
          <a:p>
            <a:fld id="{DE59BC5A-3800-480B-AFFB-1979F8E0841E}" type="slidenum">
              <a:rPr lang="en-GB" smtClean="0"/>
              <a:t>‹#›</a:t>
            </a:fld>
            <a:endParaRPr lang="en-GB"/>
          </a:p>
        </p:txBody>
      </p:sp>
    </p:spTree>
    <p:extLst>
      <p:ext uri="{BB962C8B-B14F-4D97-AF65-F5344CB8AC3E}">
        <p14:creationId xmlns:p14="http://schemas.microsoft.com/office/powerpoint/2010/main" val="45870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B7CA-93C0-310E-5A69-78D1B6A668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B44F7A-DDFB-B994-2A34-01A33D66E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22407C-46D4-0EF7-212A-6B429F93F4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D5F22B-C5DE-2D72-46C9-34217F1A3D0E}"/>
              </a:ext>
            </a:extLst>
          </p:cNvPr>
          <p:cNvSpPr>
            <a:spLocks noGrp="1"/>
          </p:cNvSpPr>
          <p:nvPr>
            <p:ph type="dt" sz="half" idx="10"/>
          </p:nvPr>
        </p:nvSpPr>
        <p:spPr/>
        <p:txBody>
          <a:bodyPr/>
          <a:lstStyle/>
          <a:p>
            <a:fld id="{AA18BB0B-D3D4-4BFF-8300-A3CF7CABEF5F}" type="datetimeFigureOut">
              <a:rPr lang="en-GB" smtClean="0"/>
              <a:t>06/09/2024</a:t>
            </a:fld>
            <a:endParaRPr lang="en-GB"/>
          </a:p>
        </p:txBody>
      </p:sp>
      <p:sp>
        <p:nvSpPr>
          <p:cNvPr id="6" name="Footer Placeholder 5">
            <a:extLst>
              <a:ext uri="{FF2B5EF4-FFF2-40B4-BE49-F238E27FC236}">
                <a16:creationId xmlns:a16="http://schemas.microsoft.com/office/drawing/2014/main" id="{FC95C39F-F8E0-A848-4A23-EF0029F194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B3EAE9-A3DE-0A7D-6937-0E2329E7254F}"/>
              </a:ext>
            </a:extLst>
          </p:cNvPr>
          <p:cNvSpPr>
            <a:spLocks noGrp="1"/>
          </p:cNvSpPr>
          <p:nvPr>
            <p:ph type="sldNum" sz="quarter" idx="12"/>
          </p:nvPr>
        </p:nvSpPr>
        <p:spPr/>
        <p:txBody>
          <a:bodyPr/>
          <a:lstStyle/>
          <a:p>
            <a:fld id="{DE59BC5A-3800-480B-AFFB-1979F8E0841E}" type="slidenum">
              <a:rPr lang="en-GB" smtClean="0"/>
              <a:t>‹#›</a:t>
            </a:fld>
            <a:endParaRPr lang="en-GB"/>
          </a:p>
        </p:txBody>
      </p:sp>
    </p:spTree>
    <p:extLst>
      <p:ext uri="{BB962C8B-B14F-4D97-AF65-F5344CB8AC3E}">
        <p14:creationId xmlns:p14="http://schemas.microsoft.com/office/powerpoint/2010/main" val="225990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AEDC-9817-44A6-0664-0CA35F9FF4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B67F57-8577-F83F-DE1B-FBF4D27DB8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C7E076-398F-D0A3-7F39-BEF9F39838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77AF7D-F787-05AD-F608-2E3B820A6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CEAD88-C482-2FC3-F0F6-355DF621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B93E8B-9DEA-32CA-C276-A0A4374050BA}"/>
              </a:ext>
            </a:extLst>
          </p:cNvPr>
          <p:cNvSpPr>
            <a:spLocks noGrp="1"/>
          </p:cNvSpPr>
          <p:nvPr>
            <p:ph type="dt" sz="half" idx="10"/>
          </p:nvPr>
        </p:nvSpPr>
        <p:spPr/>
        <p:txBody>
          <a:bodyPr/>
          <a:lstStyle/>
          <a:p>
            <a:fld id="{AA18BB0B-D3D4-4BFF-8300-A3CF7CABEF5F}" type="datetimeFigureOut">
              <a:rPr lang="en-GB" smtClean="0"/>
              <a:t>06/09/2024</a:t>
            </a:fld>
            <a:endParaRPr lang="en-GB"/>
          </a:p>
        </p:txBody>
      </p:sp>
      <p:sp>
        <p:nvSpPr>
          <p:cNvPr id="8" name="Footer Placeholder 7">
            <a:extLst>
              <a:ext uri="{FF2B5EF4-FFF2-40B4-BE49-F238E27FC236}">
                <a16:creationId xmlns:a16="http://schemas.microsoft.com/office/drawing/2014/main" id="{A423FA2E-6EEA-41D7-36F2-06D1FCDDB2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658344-313E-B2EB-C300-90868F5839A7}"/>
              </a:ext>
            </a:extLst>
          </p:cNvPr>
          <p:cNvSpPr>
            <a:spLocks noGrp="1"/>
          </p:cNvSpPr>
          <p:nvPr>
            <p:ph type="sldNum" sz="quarter" idx="12"/>
          </p:nvPr>
        </p:nvSpPr>
        <p:spPr/>
        <p:txBody>
          <a:bodyPr/>
          <a:lstStyle/>
          <a:p>
            <a:fld id="{DE59BC5A-3800-480B-AFFB-1979F8E0841E}" type="slidenum">
              <a:rPr lang="en-GB" smtClean="0"/>
              <a:t>‹#›</a:t>
            </a:fld>
            <a:endParaRPr lang="en-GB"/>
          </a:p>
        </p:txBody>
      </p:sp>
    </p:spTree>
    <p:extLst>
      <p:ext uri="{BB962C8B-B14F-4D97-AF65-F5344CB8AC3E}">
        <p14:creationId xmlns:p14="http://schemas.microsoft.com/office/powerpoint/2010/main" val="32070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03F94-37BF-80CD-A335-4452F92AC8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CDFECF-E99D-E9D9-E2E4-1961DAA2EF9A}"/>
              </a:ext>
            </a:extLst>
          </p:cNvPr>
          <p:cNvSpPr>
            <a:spLocks noGrp="1"/>
          </p:cNvSpPr>
          <p:nvPr>
            <p:ph type="dt" sz="half" idx="10"/>
          </p:nvPr>
        </p:nvSpPr>
        <p:spPr/>
        <p:txBody>
          <a:bodyPr/>
          <a:lstStyle/>
          <a:p>
            <a:fld id="{AA18BB0B-D3D4-4BFF-8300-A3CF7CABEF5F}" type="datetimeFigureOut">
              <a:rPr lang="en-GB" smtClean="0"/>
              <a:t>06/09/2024</a:t>
            </a:fld>
            <a:endParaRPr lang="en-GB"/>
          </a:p>
        </p:txBody>
      </p:sp>
      <p:sp>
        <p:nvSpPr>
          <p:cNvPr id="4" name="Footer Placeholder 3">
            <a:extLst>
              <a:ext uri="{FF2B5EF4-FFF2-40B4-BE49-F238E27FC236}">
                <a16:creationId xmlns:a16="http://schemas.microsoft.com/office/drawing/2014/main" id="{C02A4EB3-25D7-831D-2934-31C10CC55B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62ACC7-2D2B-4CB0-7A0E-DED17F87B6A4}"/>
              </a:ext>
            </a:extLst>
          </p:cNvPr>
          <p:cNvSpPr>
            <a:spLocks noGrp="1"/>
          </p:cNvSpPr>
          <p:nvPr>
            <p:ph type="sldNum" sz="quarter" idx="12"/>
          </p:nvPr>
        </p:nvSpPr>
        <p:spPr/>
        <p:txBody>
          <a:bodyPr/>
          <a:lstStyle/>
          <a:p>
            <a:fld id="{DE59BC5A-3800-480B-AFFB-1979F8E0841E}" type="slidenum">
              <a:rPr lang="en-GB" smtClean="0"/>
              <a:t>‹#›</a:t>
            </a:fld>
            <a:endParaRPr lang="en-GB"/>
          </a:p>
        </p:txBody>
      </p:sp>
    </p:spTree>
    <p:extLst>
      <p:ext uri="{BB962C8B-B14F-4D97-AF65-F5344CB8AC3E}">
        <p14:creationId xmlns:p14="http://schemas.microsoft.com/office/powerpoint/2010/main" val="181798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A2AD9-8702-CE4C-F3D4-84252010DC00}"/>
              </a:ext>
            </a:extLst>
          </p:cNvPr>
          <p:cNvSpPr>
            <a:spLocks noGrp="1"/>
          </p:cNvSpPr>
          <p:nvPr>
            <p:ph type="dt" sz="half" idx="10"/>
          </p:nvPr>
        </p:nvSpPr>
        <p:spPr/>
        <p:txBody>
          <a:bodyPr/>
          <a:lstStyle/>
          <a:p>
            <a:fld id="{AA18BB0B-D3D4-4BFF-8300-A3CF7CABEF5F}" type="datetimeFigureOut">
              <a:rPr lang="en-GB" smtClean="0"/>
              <a:t>06/09/2024</a:t>
            </a:fld>
            <a:endParaRPr lang="en-GB"/>
          </a:p>
        </p:txBody>
      </p:sp>
      <p:sp>
        <p:nvSpPr>
          <p:cNvPr id="3" name="Footer Placeholder 2">
            <a:extLst>
              <a:ext uri="{FF2B5EF4-FFF2-40B4-BE49-F238E27FC236}">
                <a16:creationId xmlns:a16="http://schemas.microsoft.com/office/drawing/2014/main" id="{BDAD1767-F6E2-D53B-FF29-F6998106BF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6322BE-A0DB-6C37-8C9E-8D5DA8EF5BF7}"/>
              </a:ext>
            </a:extLst>
          </p:cNvPr>
          <p:cNvSpPr>
            <a:spLocks noGrp="1"/>
          </p:cNvSpPr>
          <p:nvPr>
            <p:ph type="sldNum" sz="quarter" idx="12"/>
          </p:nvPr>
        </p:nvSpPr>
        <p:spPr/>
        <p:txBody>
          <a:bodyPr/>
          <a:lstStyle/>
          <a:p>
            <a:fld id="{DE59BC5A-3800-480B-AFFB-1979F8E0841E}" type="slidenum">
              <a:rPr lang="en-GB" smtClean="0"/>
              <a:t>‹#›</a:t>
            </a:fld>
            <a:endParaRPr lang="en-GB"/>
          </a:p>
        </p:txBody>
      </p:sp>
    </p:spTree>
    <p:extLst>
      <p:ext uri="{BB962C8B-B14F-4D97-AF65-F5344CB8AC3E}">
        <p14:creationId xmlns:p14="http://schemas.microsoft.com/office/powerpoint/2010/main" val="366561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30A0-787D-95A2-7063-39A2F4697A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5440B7-1D62-0D81-F0C4-A365D39EBA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9BF3EC-3EAE-4F34-44E6-845524B42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C07A44-7308-6445-D42D-A74112CFC8AB}"/>
              </a:ext>
            </a:extLst>
          </p:cNvPr>
          <p:cNvSpPr>
            <a:spLocks noGrp="1"/>
          </p:cNvSpPr>
          <p:nvPr>
            <p:ph type="dt" sz="half" idx="10"/>
          </p:nvPr>
        </p:nvSpPr>
        <p:spPr/>
        <p:txBody>
          <a:bodyPr/>
          <a:lstStyle/>
          <a:p>
            <a:fld id="{AA18BB0B-D3D4-4BFF-8300-A3CF7CABEF5F}" type="datetimeFigureOut">
              <a:rPr lang="en-GB" smtClean="0"/>
              <a:t>06/09/2024</a:t>
            </a:fld>
            <a:endParaRPr lang="en-GB"/>
          </a:p>
        </p:txBody>
      </p:sp>
      <p:sp>
        <p:nvSpPr>
          <p:cNvPr id="6" name="Footer Placeholder 5">
            <a:extLst>
              <a:ext uri="{FF2B5EF4-FFF2-40B4-BE49-F238E27FC236}">
                <a16:creationId xmlns:a16="http://schemas.microsoft.com/office/drawing/2014/main" id="{9856E938-1E51-7E06-E7F2-88735365AF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0961BC-AD2F-86DF-793D-EC35502497E7}"/>
              </a:ext>
            </a:extLst>
          </p:cNvPr>
          <p:cNvSpPr>
            <a:spLocks noGrp="1"/>
          </p:cNvSpPr>
          <p:nvPr>
            <p:ph type="sldNum" sz="quarter" idx="12"/>
          </p:nvPr>
        </p:nvSpPr>
        <p:spPr/>
        <p:txBody>
          <a:bodyPr/>
          <a:lstStyle/>
          <a:p>
            <a:fld id="{DE59BC5A-3800-480B-AFFB-1979F8E0841E}" type="slidenum">
              <a:rPr lang="en-GB" smtClean="0"/>
              <a:t>‹#›</a:t>
            </a:fld>
            <a:endParaRPr lang="en-GB"/>
          </a:p>
        </p:txBody>
      </p:sp>
    </p:spTree>
    <p:extLst>
      <p:ext uri="{BB962C8B-B14F-4D97-AF65-F5344CB8AC3E}">
        <p14:creationId xmlns:p14="http://schemas.microsoft.com/office/powerpoint/2010/main" val="358943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9F6B-95CE-8BD5-D662-4DD77B92D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9C644D-B370-61E3-EF4A-AE38E6F824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B47CD7-25C5-0647-3182-E0F01739C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5B733F-ECDF-CD37-2913-DE6260CBD0C5}"/>
              </a:ext>
            </a:extLst>
          </p:cNvPr>
          <p:cNvSpPr>
            <a:spLocks noGrp="1"/>
          </p:cNvSpPr>
          <p:nvPr>
            <p:ph type="dt" sz="half" idx="10"/>
          </p:nvPr>
        </p:nvSpPr>
        <p:spPr/>
        <p:txBody>
          <a:bodyPr/>
          <a:lstStyle/>
          <a:p>
            <a:fld id="{AA18BB0B-D3D4-4BFF-8300-A3CF7CABEF5F}" type="datetimeFigureOut">
              <a:rPr lang="en-GB" smtClean="0"/>
              <a:t>06/09/2024</a:t>
            </a:fld>
            <a:endParaRPr lang="en-GB"/>
          </a:p>
        </p:txBody>
      </p:sp>
      <p:sp>
        <p:nvSpPr>
          <p:cNvPr id="6" name="Footer Placeholder 5">
            <a:extLst>
              <a:ext uri="{FF2B5EF4-FFF2-40B4-BE49-F238E27FC236}">
                <a16:creationId xmlns:a16="http://schemas.microsoft.com/office/drawing/2014/main" id="{4A0C8FF6-4F94-10F7-7127-0D9BD1F437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D04E7B-4F04-F17C-2ADD-6D9E591E670E}"/>
              </a:ext>
            </a:extLst>
          </p:cNvPr>
          <p:cNvSpPr>
            <a:spLocks noGrp="1"/>
          </p:cNvSpPr>
          <p:nvPr>
            <p:ph type="sldNum" sz="quarter" idx="12"/>
          </p:nvPr>
        </p:nvSpPr>
        <p:spPr/>
        <p:txBody>
          <a:bodyPr/>
          <a:lstStyle/>
          <a:p>
            <a:fld id="{DE59BC5A-3800-480B-AFFB-1979F8E0841E}" type="slidenum">
              <a:rPr lang="en-GB" smtClean="0"/>
              <a:t>‹#›</a:t>
            </a:fld>
            <a:endParaRPr lang="en-GB"/>
          </a:p>
        </p:txBody>
      </p:sp>
    </p:spTree>
    <p:extLst>
      <p:ext uri="{BB962C8B-B14F-4D97-AF65-F5344CB8AC3E}">
        <p14:creationId xmlns:p14="http://schemas.microsoft.com/office/powerpoint/2010/main" val="104601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0DF21-C3C9-DBC7-DD3B-3F58BB7BAF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A730FF-3C8B-40A3-C036-08C2987D2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4A190D-68EE-8693-B7A6-E075622D5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8BB0B-D3D4-4BFF-8300-A3CF7CABEF5F}" type="datetimeFigureOut">
              <a:rPr lang="en-GB" smtClean="0"/>
              <a:t>06/09/2024</a:t>
            </a:fld>
            <a:endParaRPr lang="en-GB"/>
          </a:p>
        </p:txBody>
      </p:sp>
      <p:sp>
        <p:nvSpPr>
          <p:cNvPr id="5" name="Footer Placeholder 4">
            <a:extLst>
              <a:ext uri="{FF2B5EF4-FFF2-40B4-BE49-F238E27FC236}">
                <a16:creationId xmlns:a16="http://schemas.microsoft.com/office/drawing/2014/main" id="{8F57D7B1-3AE3-F78C-FF38-BD05D98B22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D6DCF6-0E4F-5EC8-DC07-B13F8F22D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9BC5A-3800-480B-AFFB-1979F8E0841E}" type="slidenum">
              <a:rPr lang="en-GB" smtClean="0"/>
              <a:t>‹#›</a:t>
            </a:fld>
            <a:endParaRPr lang="en-GB"/>
          </a:p>
        </p:txBody>
      </p:sp>
    </p:spTree>
    <p:extLst>
      <p:ext uri="{BB962C8B-B14F-4D97-AF65-F5344CB8AC3E}">
        <p14:creationId xmlns:p14="http://schemas.microsoft.com/office/powerpoint/2010/main" val="1305225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psregs.org/images/Factsheets/Opting-Out-Factsheet-v2.pdf"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fpsmember.or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fpsregs.org/index.php/administration-resources/factshee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2276" y="583803"/>
            <a:ext cx="9144000" cy="3960488"/>
          </a:xfrm>
        </p:spPr>
        <p:txBody>
          <a:bodyPr>
            <a:normAutofit fontScale="90000"/>
          </a:bodyPr>
          <a:lstStyle/>
          <a:p>
            <a:r>
              <a:rPr lang="en-GB" b="1" dirty="0"/>
              <a:t>Firefighters Pension </a:t>
            </a:r>
            <a:br>
              <a:rPr lang="en-GB" b="1" dirty="0"/>
            </a:br>
            <a:r>
              <a:rPr lang="en-GB" b="1" dirty="0"/>
              <a:t>Scheme 2015 </a:t>
            </a:r>
            <a:br>
              <a:rPr lang="en-GB" b="1" dirty="0"/>
            </a:br>
            <a:r>
              <a:rPr lang="en-GB" b="1" dirty="0"/>
              <a:t>(FPS 2025)</a:t>
            </a:r>
            <a:br>
              <a:rPr lang="en-GB" b="1" dirty="0"/>
            </a:br>
            <a:br>
              <a:rPr lang="en-GB" b="1" dirty="0"/>
            </a:br>
            <a:r>
              <a:rPr lang="en-GB" b="1" dirty="0"/>
              <a:t>Scheme Introduction</a:t>
            </a:r>
          </a:p>
        </p:txBody>
      </p:sp>
      <p:sp>
        <p:nvSpPr>
          <p:cNvPr id="3" name="Subtitle 2"/>
          <p:cNvSpPr>
            <a:spLocks noGrp="1"/>
          </p:cNvSpPr>
          <p:nvPr>
            <p:ph type="subTitle" idx="1"/>
          </p:nvPr>
        </p:nvSpPr>
        <p:spPr>
          <a:xfrm>
            <a:off x="372067" y="4125973"/>
            <a:ext cx="7484682" cy="1655762"/>
          </a:xfrm>
        </p:spPr>
        <p:txBody>
          <a:bodyPr>
            <a:normAutofit/>
          </a:bodyPr>
          <a:lstStyle/>
          <a:p>
            <a:pPr algn="l"/>
            <a:endParaRPr lang="en-GB" dirty="0"/>
          </a:p>
          <a:p>
            <a:pPr algn="l"/>
            <a:endParaRPr lang="en-GB" dirty="0"/>
          </a:p>
        </p:txBody>
      </p:sp>
    </p:spTree>
    <p:extLst>
      <p:ext uri="{BB962C8B-B14F-4D97-AF65-F5344CB8AC3E}">
        <p14:creationId xmlns:p14="http://schemas.microsoft.com/office/powerpoint/2010/main" val="152063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How are benefits calculated</a:t>
            </a:r>
          </a:p>
        </p:txBody>
      </p:sp>
      <p:graphicFrame>
        <p:nvGraphicFramePr>
          <p:cNvPr id="6" name="Table 5"/>
          <p:cNvGraphicFramePr>
            <a:graphicFrameLocks noGrp="1"/>
          </p:cNvGraphicFramePr>
          <p:nvPr/>
        </p:nvGraphicFramePr>
        <p:xfrm>
          <a:off x="524656" y="1500188"/>
          <a:ext cx="11159345" cy="4395549"/>
        </p:xfrm>
        <a:graphic>
          <a:graphicData uri="http://schemas.openxmlformats.org/drawingml/2006/table">
            <a:tbl>
              <a:tblPr firstRow="1" firstCol="1" bandRow="1">
                <a:tableStyleId>{5C22544A-7EE6-4342-B048-85BDC9FD1C3A}</a:tableStyleId>
              </a:tblPr>
              <a:tblGrid>
                <a:gridCol w="1439055">
                  <a:extLst>
                    <a:ext uri="{9D8B030D-6E8A-4147-A177-3AD203B41FA5}">
                      <a16:colId xmlns:a16="http://schemas.microsoft.com/office/drawing/2014/main" val="20000"/>
                    </a:ext>
                  </a:extLst>
                </a:gridCol>
                <a:gridCol w="1490689">
                  <a:extLst>
                    <a:ext uri="{9D8B030D-6E8A-4147-A177-3AD203B41FA5}">
                      <a16:colId xmlns:a16="http://schemas.microsoft.com/office/drawing/2014/main" val="20001"/>
                    </a:ext>
                  </a:extLst>
                </a:gridCol>
                <a:gridCol w="13843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968501">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tblGrid>
              <a:tr h="1028303">
                <a:tc>
                  <a:txBody>
                    <a:bodyPr/>
                    <a:lstStyle/>
                    <a:p>
                      <a:pPr algn="ctr"/>
                      <a:r>
                        <a:rPr lang="en-GB" sz="2000" dirty="0"/>
                        <a:t>Date from</a:t>
                      </a:r>
                    </a:p>
                  </a:txBody>
                  <a:tcPr anchor="ctr"/>
                </a:tc>
                <a:tc>
                  <a:txBody>
                    <a:bodyPr/>
                    <a:lstStyle/>
                    <a:p>
                      <a:pPr algn="ctr"/>
                      <a:r>
                        <a:rPr lang="en-GB" sz="2000" dirty="0"/>
                        <a:t>Date to</a:t>
                      </a:r>
                    </a:p>
                  </a:txBody>
                  <a:tcPr anchor="ctr"/>
                </a:tc>
                <a:tc>
                  <a:txBody>
                    <a:bodyPr/>
                    <a:lstStyle/>
                    <a:p>
                      <a:pPr algn="ctr"/>
                      <a:r>
                        <a:rPr lang="en-GB" sz="2000" dirty="0"/>
                        <a:t>Account balance (starting) </a:t>
                      </a:r>
                    </a:p>
                    <a:p>
                      <a:pPr algn="ctr"/>
                      <a:r>
                        <a:rPr lang="en-GB" sz="2000" dirty="0"/>
                        <a:t>£</a:t>
                      </a:r>
                    </a:p>
                  </a:txBody>
                  <a:tcPr anchor="ctr"/>
                </a:tc>
                <a:tc>
                  <a:txBody>
                    <a:bodyPr/>
                    <a:lstStyle/>
                    <a:p>
                      <a:pPr algn="ctr"/>
                      <a:r>
                        <a:rPr lang="en-GB" sz="2000" dirty="0"/>
                        <a:t>Actual pay £</a:t>
                      </a:r>
                    </a:p>
                  </a:txBody>
                  <a:tcPr anchor="ctr"/>
                </a:tc>
                <a:tc>
                  <a:txBody>
                    <a:bodyPr/>
                    <a:lstStyle/>
                    <a:p>
                      <a:pPr algn="ctr"/>
                      <a:r>
                        <a:rPr lang="en-GB" sz="2000" dirty="0"/>
                        <a:t>Pension build up in year (1/59.7)</a:t>
                      </a:r>
                    </a:p>
                    <a:p>
                      <a:pPr algn="ctr"/>
                      <a:r>
                        <a:rPr lang="en-GB" sz="2000" dirty="0"/>
                        <a:t>£</a:t>
                      </a:r>
                    </a:p>
                  </a:txBody>
                  <a:tcPr anchor="ctr"/>
                </a:tc>
                <a:tc>
                  <a:txBody>
                    <a:bodyPr/>
                    <a:lstStyle/>
                    <a:p>
                      <a:pPr algn="ctr"/>
                      <a:r>
                        <a:rPr lang="en-GB" sz="2000" dirty="0"/>
                        <a:t>Total pension</a:t>
                      </a:r>
                    </a:p>
                    <a:p>
                      <a:pPr algn="ctr"/>
                      <a:r>
                        <a:rPr lang="en-GB" sz="2000" dirty="0"/>
                        <a:t>£</a:t>
                      </a:r>
                    </a:p>
                  </a:txBody>
                  <a:tcPr anchor="ctr"/>
                </a:tc>
                <a:tc>
                  <a:txBody>
                    <a:bodyPr/>
                    <a:lstStyle/>
                    <a:p>
                      <a:pPr algn="ctr"/>
                      <a:r>
                        <a:rPr lang="en-GB" sz="2000" dirty="0"/>
                        <a:t>Annual increase</a:t>
                      </a:r>
                    </a:p>
                  </a:txBody>
                  <a:tcPr anchor="ctr"/>
                </a:tc>
                <a:tc>
                  <a:txBody>
                    <a:bodyPr/>
                    <a:lstStyle/>
                    <a:p>
                      <a:pPr algn="ctr"/>
                      <a:r>
                        <a:rPr lang="en-GB" sz="2000" dirty="0"/>
                        <a:t>Account balance (closing)</a:t>
                      </a:r>
                    </a:p>
                    <a:p>
                      <a:pPr algn="ctr"/>
                      <a:r>
                        <a:rPr lang="en-GB" sz="2000" dirty="0"/>
                        <a:t>£</a:t>
                      </a:r>
                    </a:p>
                  </a:txBody>
                  <a:tcPr anchor="ctr"/>
                </a:tc>
                <a:extLst>
                  <a:ext uri="{0D108BD9-81ED-4DB2-BD59-A6C34878D82A}">
                    <a16:rowId xmlns:a16="http://schemas.microsoft.com/office/drawing/2014/main" val="10000"/>
                  </a:ext>
                </a:extLst>
              </a:tr>
              <a:tr h="1028303">
                <a:tc>
                  <a:txBody>
                    <a:bodyPr/>
                    <a:lstStyle/>
                    <a:p>
                      <a:pPr algn="ctr"/>
                      <a:r>
                        <a:rPr lang="en-GB" sz="2000" dirty="0"/>
                        <a:t>01/04/2020</a:t>
                      </a:r>
                    </a:p>
                  </a:txBody>
                  <a:tcPr anchor="ctr"/>
                </a:tc>
                <a:tc>
                  <a:txBody>
                    <a:bodyPr/>
                    <a:lstStyle/>
                    <a:p>
                      <a:pPr algn="ctr"/>
                      <a:r>
                        <a:rPr lang="en-GB" sz="2000" dirty="0"/>
                        <a:t>31/03/2021</a:t>
                      </a:r>
                    </a:p>
                  </a:txBody>
                  <a:tcPr anchor="ctr"/>
                </a:tc>
                <a:tc>
                  <a:txBody>
                    <a:bodyPr/>
                    <a:lstStyle/>
                    <a:p>
                      <a:pPr algn="ctr"/>
                      <a:r>
                        <a:rPr lang="en-GB" sz="2000" dirty="0"/>
                        <a:t>0.00</a:t>
                      </a:r>
                    </a:p>
                  </a:txBody>
                  <a:tcPr anchor="ctr"/>
                </a:tc>
                <a:tc>
                  <a:txBody>
                    <a:bodyPr/>
                    <a:lstStyle/>
                    <a:p>
                      <a:pPr algn="ctr"/>
                      <a:r>
                        <a:rPr lang="en-GB" sz="2000" dirty="0"/>
                        <a:t>29,850</a:t>
                      </a:r>
                    </a:p>
                  </a:txBody>
                  <a:tcPr anchor="ctr"/>
                </a:tc>
                <a:tc>
                  <a:txBody>
                    <a:bodyPr/>
                    <a:lstStyle/>
                    <a:p>
                      <a:pPr algn="ctr"/>
                      <a:r>
                        <a:rPr lang="en-GB" sz="2000" dirty="0"/>
                        <a:t>500.00</a:t>
                      </a:r>
                    </a:p>
                  </a:txBody>
                  <a:tcPr anchor="ctr"/>
                </a:tc>
                <a:tc>
                  <a:txBody>
                    <a:bodyPr/>
                    <a:lstStyle/>
                    <a:p>
                      <a:pPr algn="ctr"/>
                      <a:r>
                        <a:rPr lang="en-GB" sz="2000" dirty="0"/>
                        <a:t>500.00</a:t>
                      </a:r>
                    </a:p>
                  </a:txBody>
                  <a:tcPr anchor="ctr"/>
                </a:tc>
                <a:tc>
                  <a:txBody>
                    <a:bodyPr/>
                    <a:lstStyle/>
                    <a:p>
                      <a:pPr algn="ctr"/>
                      <a:r>
                        <a:rPr lang="en-GB" sz="2000" dirty="0"/>
                        <a:t>3%</a:t>
                      </a:r>
                    </a:p>
                  </a:txBody>
                  <a:tcPr anchor="ctr"/>
                </a:tc>
                <a:tc>
                  <a:txBody>
                    <a:bodyPr/>
                    <a:lstStyle/>
                    <a:p>
                      <a:pPr algn="ctr"/>
                      <a:r>
                        <a:rPr lang="en-GB" sz="2000" dirty="0"/>
                        <a:t>515.00</a:t>
                      </a:r>
                    </a:p>
                  </a:txBody>
                  <a:tcPr anchor="ctr"/>
                </a:tc>
                <a:extLst>
                  <a:ext uri="{0D108BD9-81ED-4DB2-BD59-A6C34878D82A}">
                    <a16:rowId xmlns:a16="http://schemas.microsoft.com/office/drawing/2014/main" val="10001"/>
                  </a:ext>
                </a:extLst>
              </a:tr>
              <a:tr h="1028303">
                <a:tc>
                  <a:txBody>
                    <a:bodyPr/>
                    <a:lstStyle/>
                    <a:p>
                      <a:pPr algn="ctr"/>
                      <a:r>
                        <a:rPr lang="en-GB" sz="2000" dirty="0"/>
                        <a:t>01/04/2021</a:t>
                      </a:r>
                    </a:p>
                  </a:txBody>
                  <a:tcPr anchor="ctr"/>
                </a:tc>
                <a:tc>
                  <a:txBody>
                    <a:bodyPr/>
                    <a:lstStyle/>
                    <a:p>
                      <a:pPr algn="ctr"/>
                      <a:r>
                        <a:rPr lang="en-GB" sz="2000" dirty="0"/>
                        <a:t>31/03/2022</a:t>
                      </a:r>
                    </a:p>
                  </a:txBody>
                  <a:tcPr anchor="ctr"/>
                </a:tc>
                <a:tc>
                  <a:txBody>
                    <a:bodyPr/>
                    <a:lstStyle/>
                    <a:p>
                      <a:pPr algn="ctr"/>
                      <a:r>
                        <a:rPr lang="en-GB" sz="2000" dirty="0"/>
                        <a:t>515.00</a:t>
                      </a:r>
                    </a:p>
                  </a:txBody>
                  <a:tcPr anchor="ctr"/>
                </a:tc>
                <a:tc>
                  <a:txBody>
                    <a:bodyPr/>
                    <a:lstStyle/>
                    <a:p>
                      <a:pPr algn="ctr"/>
                      <a:r>
                        <a:rPr lang="en-GB" sz="2000" dirty="0"/>
                        <a:t>30,447</a:t>
                      </a:r>
                    </a:p>
                  </a:txBody>
                  <a:tcPr anchor="ctr"/>
                </a:tc>
                <a:tc>
                  <a:txBody>
                    <a:bodyPr/>
                    <a:lstStyle/>
                    <a:p>
                      <a:pPr algn="ctr"/>
                      <a:r>
                        <a:rPr lang="en-GB" sz="2000" dirty="0"/>
                        <a:t>510.00</a:t>
                      </a:r>
                    </a:p>
                  </a:txBody>
                  <a:tcPr anchor="ctr"/>
                </a:tc>
                <a:tc>
                  <a:txBody>
                    <a:bodyPr/>
                    <a:lstStyle/>
                    <a:p>
                      <a:pPr algn="ctr"/>
                      <a:r>
                        <a:rPr lang="en-GB" sz="2000" dirty="0"/>
                        <a:t>1,025.00</a:t>
                      </a:r>
                    </a:p>
                  </a:txBody>
                  <a:tcPr anchor="ctr"/>
                </a:tc>
                <a:tc>
                  <a:txBody>
                    <a:bodyPr/>
                    <a:lstStyle/>
                    <a:p>
                      <a:pPr algn="ctr"/>
                      <a:r>
                        <a:rPr lang="en-GB" sz="2000" dirty="0"/>
                        <a:t>4%</a:t>
                      </a:r>
                    </a:p>
                  </a:txBody>
                  <a:tcPr anchor="ctr"/>
                </a:tc>
                <a:tc>
                  <a:txBody>
                    <a:bodyPr/>
                    <a:lstStyle/>
                    <a:p>
                      <a:pPr algn="ctr"/>
                      <a:r>
                        <a:rPr lang="en-GB" sz="2000" dirty="0"/>
                        <a:t>1,066.00</a:t>
                      </a:r>
                    </a:p>
                  </a:txBody>
                  <a:tcPr anchor="ctr"/>
                </a:tc>
                <a:extLst>
                  <a:ext uri="{0D108BD9-81ED-4DB2-BD59-A6C34878D82A}">
                    <a16:rowId xmlns:a16="http://schemas.microsoft.com/office/drawing/2014/main" val="10002"/>
                  </a:ext>
                </a:extLst>
              </a:tr>
              <a:tr h="1028303">
                <a:tc>
                  <a:txBody>
                    <a:bodyPr/>
                    <a:lstStyle/>
                    <a:p>
                      <a:pPr algn="ctr"/>
                      <a:r>
                        <a:rPr lang="en-GB" sz="2000" dirty="0"/>
                        <a:t>01/04/2022</a:t>
                      </a:r>
                    </a:p>
                  </a:txBody>
                  <a:tcPr anchor="ctr"/>
                </a:tc>
                <a:tc>
                  <a:txBody>
                    <a:bodyPr/>
                    <a:lstStyle/>
                    <a:p>
                      <a:pPr algn="ctr"/>
                      <a:r>
                        <a:rPr lang="en-GB" sz="2000" dirty="0"/>
                        <a:t>31/03/2023</a:t>
                      </a:r>
                    </a:p>
                  </a:txBody>
                  <a:tcPr anchor="ctr"/>
                </a:tc>
                <a:tc>
                  <a:txBody>
                    <a:bodyPr/>
                    <a:lstStyle/>
                    <a:p>
                      <a:pPr algn="ctr"/>
                      <a:r>
                        <a:rPr lang="en-GB" sz="2000" dirty="0"/>
                        <a:t>1,066.00</a:t>
                      </a:r>
                    </a:p>
                  </a:txBody>
                  <a:tcPr anchor="ctr"/>
                </a:tc>
                <a:tc>
                  <a:txBody>
                    <a:bodyPr/>
                    <a:lstStyle/>
                    <a:p>
                      <a:pPr algn="ctr"/>
                      <a:r>
                        <a:rPr lang="en-GB" sz="2000" dirty="0"/>
                        <a:t>31,000</a:t>
                      </a:r>
                    </a:p>
                  </a:txBody>
                  <a:tcPr anchor="ctr"/>
                </a:tc>
                <a:tc>
                  <a:txBody>
                    <a:bodyPr/>
                    <a:lstStyle/>
                    <a:p>
                      <a:pPr algn="ctr"/>
                      <a:r>
                        <a:rPr lang="en-GB" sz="2000" dirty="0"/>
                        <a:t>519.26</a:t>
                      </a:r>
                    </a:p>
                  </a:txBody>
                  <a:tcPr anchor="ctr"/>
                </a:tc>
                <a:tc>
                  <a:txBody>
                    <a:bodyPr/>
                    <a:lstStyle/>
                    <a:p>
                      <a:pPr algn="ctr"/>
                      <a:r>
                        <a:rPr lang="en-GB" sz="2000" dirty="0"/>
                        <a:t>1,585.26</a:t>
                      </a:r>
                    </a:p>
                  </a:txBody>
                  <a:tcPr anchor="ctr"/>
                </a:tc>
                <a:tc>
                  <a:txBody>
                    <a:bodyPr/>
                    <a:lstStyle/>
                    <a:p>
                      <a:pPr algn="ctr"/>
                      <a:r>
                        <a:rPr lang="en-GB" sz="2000" dirty="0"/>
                        <a:t>3%</a:t>
                      </a:r>
                    </a:p>
                  </a:txBody>
                  <a:tcPr anchor="ctr"/>
                </a:tc>
                <a:tc>
                  <a:txBody>
                    <a:bodyPr/>
                    <a:lstStyle/>
                    <a:p>
                      <a:pPr algn="ctr"/>
                      <a:r>
                        <a:rPr lang="en-GB" sz="2000" dirty="0"/>
                        <a:t>1,632.81</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9473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What is the increase?</a:t>
            </a:r>
          </a:p>
        </p:txBody>
      </p:sp>
      <p:sp>
        <p:nvSpPr>
          <p:cNvPr id="5" name="Content Placeholder 4"/>
          <p:cNvSpPr>
            <a:spLocks noGrp="1"/>
          </p:cNvSpPr>
          <p:nvPr>
            <p:ph idx="1"/>
          </p:nvPr>
        </p:nvSpPr>
        <p:spPr>
          <a:xfrm>
            <a:off x="838200" y="1825625"/>
            <a:ext cx="6375400" cy="4080905"/>
          </a:xfrm>
        </p:spPr>
        <p:txBody>
          <a:bodyPr>
            <a:normAutofit lnSpcReduction="10000"/>
          </a:bodyPr>
          <a:lstStyle/>
          <a:p>
            <a:pPr marL="0" indent="0">
              <a:buNone/>
            </a:pPr>
            <a:r>
              <a:rPr lang="en-GB" sz="2400" dirty="0">
                <a:cs typeface="Tahoma" pitchFamily="34" charset="0"/>
              </a:rPr>
              <a:t>Your pension benefits are increased each year to reflect changes in the cost of living</a:t>
            </a:r>
          </a:p>
          <a:p>
            <a:pPr marL="0" indent="0">
              <a:buNone/>
            </a:pPr>
            <a:endParaRPr lang="en-GB" sz="2400" dirty="0">
              <a:cs typeface="Tahoma" pitchFamily="34" charset="0"/>
            </a:endParaRPr>
          </a:p>
          <a:p>
            <a:pPr marL="0" indent="0">
              <a:buNone/>
            </a:pPr>
            <a:endParaRPr lang="en-GB" sz="2400" dirty="0">
              <a:cs typeface="Tahoma" pitchFamily="34" charset="0"/>
            </a:endParaRPr>
          </a:p>
          <a:p>
            <a:r>
              <a:rPr lang="en-GB" dirty="0">
                <a:cs typeface="Tahoma" pitchFamily="34" charset="0"/>
              </a:rPr>
              <a:t>in line with </a:t>
            </a:r>
            <a:r>
              <a:rPr lang="en-GB" b="1" dirty="0">
                <a:cs typeface="Tahoma" pitchFamily="34" charset="0"/>
              </a:rPr>
              <a:t>Average Weekly Earnings (AWE) </a:t>
            </a:r>
            <a:r>
              <a:rPr lang="en-GB" dirty="0">
                <a:cs typeface="Tahoma" pitchFamily="34" charset="0"/>
              </a:rPr>
              <a:t>whilst </a:t>
            </a:r>
            <a:r>
              <a:rPr lang="en-GB" dirty="0">
                <a:solidFill>
                  <a:srgbClr val="FF0000"/>
                </a:solidFill>
                <a:cs typeface="Tahoma" pitchFamily="34" charset="0"/>
              </a:rPr>
              <a:t>active</a:t>
            </a:r>
          </a:p>
          <a:p>
            <a:endParaRPr lang="en-GB" dirty="0">
              <a:cs typeface="Tahoma" pitchFamily="34" charset="0"/>
            </a:endParaRPr>
          </a:p>
          <a:p>
            <a:pPr marL="0" indent="-192088">
              <a:buNone/>
            </a:pPr>
            <a:endParaRPr lang="en-GB" dirty="0">
              <a:cs typeface="Tahoma" pitchFamily="34" charset="0"/>
            </a:endParaRPr>
          </a:p>
          <a:p>
            <a:r>
              <a:rPr lang="en-GB" b="1" dirty="0">
                <a:cs typeface="Tahoma" pitchFamily="34" charset="0"/>
              </a:rPr>
              <a:t>Consumer Price Index (CPI)</a:t>
            </a:r>
            <a:r>
              <a:rPr lang="en-GB" dirty="0">
                <a:cs typeface="Tahoma" pitchFamily="34" charset="0"/>
              </a:rPr>
              <a:t> if the pension is </a:t>
            </a:r>
            <a:r>
              <a:rPr lang="en-GB" dirty="0">
                <a:solidFill>
                  <a:srgbClr val="FF0000"/>
                </a:solidFill>
                <a:cs typeface="Tahoma" pitchFamily="34" charset="0"/>
              </a:rPr>
              <a:t>deferred</a:t>
            </a:r>
            <a:r>
              <a:rPr lang="en-GB" dirty="0">
                <a:cs typeface="Tahoma" pitchFamily="34" charset="0"/>
              </a:rPr>
              <a:t> or a </a:t>
            </a:r>
            <a:r>
              <a:rPr lang="en-GB" dirty="0">
                <a:solidFill>
                  <a:srgbClr val="FF0000"/>
                </a:solidFill>
                <a:cs typeface="Tahoma" pitchFamily="34" charset="0"/>
              </a:rPr>
              <a:t>pensioner</a:t>
            </a:r>
          </a:p>
        </p:txBody>
      </p:sp>
      <p:pic>
        <p:nvPicPr>
          <p:cNvPr id="4098" name="Picture 2" descr="UK Inflation Rate and Graphs - Economics He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676" y="1384300"/>
            <a:ext cx="4622783" cy="395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9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How much could you expect to get</a:t>
            </a:r>
          </a:p>
        </p:txBody>
      </p:sp>
      <p:sp>
        <p:nvSpPr>
          <p:cNvPr id="5" name="Content Placeholder 4"/>
          <p:cNvSpPr>
            <a:spLocks noGrp="1"/>
          </p:cNvSpPr>
          <p:nvPr>
            <p:ph idx="1"/>
          </p:nvPr>
        </p:nvSpPr>
        <p:spPr/>
        <p:txBody>
          <a:bodyPr>
            <a:normAutofit fontScale="92500" lnSpcReduction="20000"/>
          </a:bodyPr>
          <a:lstStyle/>
          <a:p>
            <a:pPr>
              <a:defRPr/>
            </a:pPr>
            <a:r>
              <a:rPr lang="en-GB" dirty="0"/>
              <a:t>Joined at 21 as a trainee firefighter (starting salary £27,178)</a:t>
            </a:r>
          </a:p>
          <a:p>
            <a:pPr>
              <a:defRPr/>
            </a:pPr>
            <a:r>
              <a:rPr lang="en-GB" dirty="0"/>
              <a:t>Remained a </a:t>
            </a:r>
            <a:r>
              <a:rPr lang="en-GB" dirty="0" err="1"/>
              <a:t>firefighter</a:t>
            </a:r>
            <a:endParaRPr lang="en-GB" dirty="0"/>
          </a:p>
          <a:p>
            <a:pPr>
              <a:defRPr/>
            </a:pPr>
            <a:r>
              <a:rPr lang="en-GB" dirty="0"/>
              <a:t>Retired at age 60 with 39 years' service retiring on a salary of £36,226 </a:t>
            </a:r>
          </a:p>
          <a:p>
            <a:pPr marL="0" indent="0">
              <a:buNone/>
              <a:defRPr/>
            </a:pPr>
            <a:endParaRPr lang="en-GB" dirty="0"/>
          </a:p>
          <a:p>
            <a:pPr marL="0" indent="0">
              <a:buNone/>
              <a:defRPr/>
            </a:pPr>
            <a:r>
              <a:rPr lang="en-GB" dirty="0"/>
              <a:t>	Annual pension of £23,600 (no lump sum)</a:t>
            </a:r>
          </a:p>
          <a:p>
            <a:pPr marL="0" indent="0">
              <a:buNone/>
              <a:defRPr/>
            </a:pPr>
            <a:endParaRPr lang="en-GB" dirty="0"/>
          </a:p>
          <a:p>
            <a:pPr marL="0" indent="0">
              <a:buNone/>
              <a:defRPr/>
            </a:pPr>
            <a:r>
              <a:rPr lang="en-GB" dirty="0"/>
              <a:t>                            or</a:t>
            </a:r>
          </a:p>
          <a:p>
            <a:pPr marL="0" indent="0">
              <a:buNone/>
              <a:defRPr/>
            </a:pPr>
            <a:endParaRPr lang="en-GB" dirty="0"/>
          </a:p>
          <a:p>
            <a:pPr marL="0" indent="0">
              <a:buNone/>
              <a:defRPr/>
            </a:pPr>
            <a:r>
              <a:rPr lang="en-GB" dirty="0"/>
              <a:t>	Annual pension of £17,700 + tax free lump sum £70,800 </a:t>
            </a:r>
          </a:p>
          <a:p>
            <a:pPr marL="0" indent="0">
              <a:buNone/>
              <a:defRPr/>
            </a:pPr>
            <a:r>
              <a:rPr lang="en-GB" dirty="0"/>
              <a:t>	(25% of £23,600 = £5,900 which is multiplied by 12)</a:t>
            </a:r>
          </a:p>
          <a:p>
            <a:pPr marL="0" indent="0">
              <a:buNone/>
              <a:defRPr/>
            </a:pPr>
            <a:endParaRPr lang="en-GB" dirty="0"/>
          </a:p>
          <a:p>
            <a:endParaRPr lang="en-GB" dirty="0"/>
          </a:p>
        </p:txBody>
      </p:sp>
      <p:sp>
        <p:nvSpPr>
          <p:cNvPr id="2" name="Rectangle 1"/>
          <p:cNvSpPr/>
          <p:nvPr/>
        </p:nvSpPr>
        <p:spPr>
          <a:xfrm>
            <a:off x="1036120" y="3160514"/>
            <a:ext cx="60465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a:t>
            </a:r>
          </a:p>
        </p:txBody>
      </p:sp>
      <p:sp>
        <p:nvSpPr>
          <p:cNvPr id="3" name="Rectangle 2"/>
          <p:cNvSpPr/>
          <p:nvPr/>
        </p:nvSpPr>
        <p:spPr>
          <a:xfrm>
            <a:off x="1062923" y="4920952"/>
            <a:ext cx="577850" cy="923330"/>
          </a:xfrm>
          <a:prstGeom prst="rect">
            <a:avLst/>
          </a:prstGeom>
        </p:spPr>
        <p:txBody>
          <a:bodyPr wrap="square">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a:t>
            </a:r>
          </a:p>
        </p:txBody>
      </p:sp>
    </p:spTree>
    <p:extLst>
      <p:ext uri="{BB962C8B-B14F-4D97-AF65-F5344CB8AC3E}">
        <p14:creationId xmlns:p14="http://schemas.microsoft.com/office/powerpoint/2010/main" val="243429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Ill health benefits</a:t>
            </a:r>
          </a:p>
        </p:txBody>
      </p:sp>
      <p:sp>
        <p:nvSpPr>
          <p:cNvPr id="5" name="Content Placeholder 4"/>
          <p:cNvSpPr>
            <a:spLocks noGrp="1"/>
          </p:cNvSpPr>
          <p:nvPr>
            <p:ph idx="1"/>
          </p:nvPr>
        </p:nvSpPr>
        <p:spPr>
          <a:xfrm>
            <a:off x="838200" y="1825625"/>
            <a:ext cx="10693400" cy="4351338"/>
          </a:xfrm>
        </p:spPr>
        <p:txBody>
          <a:bodyPr>
            <a:normAutofit fontScale="92500" lnSpcReduction="20000"/>
          </a:bodyPr>
          <a:lstStyle/>
          <a:p>
            <a:pPr marL="0" indent="0">
              <a:buNone/>
            </a:pPr>
            <a:r>
              <a:rPr lang="en-GB" dirty="0"/>
              <a:t>If you retire from the fire authority due to ill health an Independent Qualified Registered Medical Practitioner will recommend if you are either:</a:t>
            </a:r>
          </a:p>
          <a:p>
            <a:pPr marL="0" indent="0">
              <a:buNone/>
            </a:pPr>
            <a:r>
              <a:rPr lang="en-GB" dirty="0"/>
              <a:t> </a:t>
            </a:r>
          </a:p>
          <a:p>
            <a:pPr lvl="1"/>
            <a:r>
              <a:rPr lang="en-GB" dirty="0">
                <a:solidFill>
                  <a:srgbClr val="1E1E1E"/>
                </a:solidFill>
              </a:rPr>
              <a:t>i</a:t>
            </a:r>
            <a:r>
              <a:rPr lang="en-GB" b="0" i="0" dirty="0">
                <a:solidFill>
                  <a:srgbClr val="1E1E1E"/>
                </a:solidFill>
                <a:effectLst/>
              </a:rPr>
              <a:t>ncapable of performing any of the duties of the role in which you were last employed, because of incapacity of mind or body which will continue until normal pension age (60)</a:t>
            </a:r>
          </a:p>
          <a:p>
            <a:pPr lvl="1"/>
            <a:r>
              <a:rPr lang="en-GB" b="0" i="0" dirty="0">
                <a:solidFill>
                  <a:srgbClr val="1E1E1E"/>
                </a:solidFill>
                <a:effectLst/>
              </a:rPr>
              <a:t>you are also incapable of undertaking regular employment because of incapacity of mind or body which will continue until normal pension age</a:t>
            </a:r>
            <a:endParaRPr lang="en-GB" dirty="0"/>
          </a:p>
          <a:p>
            <a:pPr marL="0" indent="0">
              <a:buNone/>
            </a:pPr>
            <a:r>
              <a:rPr lang="en-GB" dirty="0"/>
              <a:t>Your employer will make the ultimate determination based on this recommendation and this will determine whether you receive an:</a:t>
            </a:r>
          </a:p>
          <a:p>
            <a:pPr marL="0" indent="0">
              <a:buNone/>
            </a:pPr>
            <a:endParaRPr lang="en-GB" dirty="0"/>
          </a:p>
          <a:p>
            <a:pPr lvl="1"/>
            <a:r>
              <a:rPr lang="en-GB" dirty="0"/>
              <a:t>Lower tier Ill Health Pension, or </a:t>
            </a:r>
          </a:p>
          <a:p>
            <a:pPr lvl="1"/>
            <a:r>
              <a:rPr lang="en-GB" dirty="0"/>
              <a:t>Higher tier Ill Health Pension</a:t>
            </a:r>
          </a:p>
        </p:txBody>
      </p:sp>
    </p:spTree>
    <p:extLst>
      <p:ext uri="{BB962C8B-B14F-4D97-AF65-F5344CB8AC3E}">
        <p14:creationId xmlns:p14="http://schemas.microsoft.com/office/powerpoint/2010/main" val="11349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Ill health benefits</a:t>
            </a:r>
          </a:p>
        </p:txBody>
      </p:sp>
      <p:sp>
        <p:nvSpPr>
          <p:cNvPr id="5" name="Content Placeholder 4"/>
          <p:cNvSpPr>
            <a:spLocks noGrp="1"/>
          </p:cNvSpPr>
          <p:nvPr>
            <p:ph idx="1"/>
          </p:nvPr>
        </p:nvSpPr>
        <p:spPr>
          <a:xfrm>
            <a:off x="539750" y="1749425"/>
            <a:ext cx="7327900" cy="4351338"/>
          </a:xfrm>
        </p:spPr>
        <p:txBody>
          <a:bodyPr>
            <a:normAutofit/>
          </a:bodyPr>
          <a:lstStyle/>
          <a:p>
            <a:pPr marL="0" indent="0" algn="ctr">
              <a:buNone/>
            </a:pPr>
            <a:r>
              <a:rPr lang="en-GB" sz="2200" b="1" dirty="0"/>
              <a:t>Lower Tier</a:t>
            </a:r>
          </a:p>
          <a:p>
            <a:pPr lvl="1"/>
            <a:r>
              <a:rPr lang="en-GB" sz="2200" dirty="0"/>
              <a:t>Calculated on your accrued (built up) service to date of retirement with no early retirement reductions applied </a:t>
            </a:r>
            <a:br>
              <a:rPr lang="en-GB" sz="2200" dirty="0"/>
            </a:br>
            <a:r>
              <a:rPr lang="en-GB" sz="2200" dirty="0"/>
              <a:t>(requires 3 months service)</a:t>
            </a:r>
          </a:p>
          <a:p>
            <a:pPr marL="457200" lvl="1" indent="0">
              <a:buNone/>
            </a:pPr>
            <a:r>
              <a:rPr lang="en-GB" sz="2200" dirty="0"/>
              <a:t> </a:t>
            </a:r>
          </a:p>
          <a:p>
            <a:pPr marL="0" indent="0" algn="ctr">
              <a:buNone/>
              <a:defRPr/>
            </a:pPr>
            <a:endParaRPr lang="en-GB" sz="2200" b="1" dirty="0"/>
          </a:p>
          <a:p>
            <a:pPr marL="0" indent="0" algn="ctr">
              <a:buNone/>
              <a:defRPr/>
            </a:pPr>
            <a:r>
              <a:rPr lang="en-GB" sz="2200" b="1" dirty="0"/>
              <a:t>Higher Tier</a:t>
            </a:r>
          </a:p>
          <a:p>
            <a:pPr lvl="1"/>
            <a:r>
              <a:rPr lang="en-GB" sz="2200" dirty="0"/>
              <a:t>Must have been a member for 5 years</a:t>
            </a:r>
          </a:p>
          <a:p>
            <a:pPr lvl="1"/>
            <a:r>
              <a:rPr lang="en-GB" sz="2200" dirty="0"/>
              <a:t>Lower tier benefit PLUS </a:t>
            </a:r>
          </a:p>
          <a:p>
            <a:pPr lvl="1"/>
            <a:r>
              <a:rPr lang="en-GB" sz="2200" dirty="0"/>
              <a:t>2% of pre commutation earned pension × number of years to age 60</a:t>
            </a:r>
          </a:p>
        </p:txBody>
      </p:sp>
      <p:pic>
        <p:nvPicPr>
          <p:cNvPr id="6146" name="Picture 2" descr="Medical Cartoon 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488" y="930275"/>
            <a:ext cx="4040174" cy="475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19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Benefits payable on death (active members)</a:t>
            </a:r>
            <a:endParaRPr lang="en-GB" b="1" dirty="0"/>
          </a:p>
        </p:txBody>
      </p:sp>
      <p:sp>
        <p:nvSpPr>
          <p:cNvPr id="5" name="Content Placeholder 4"/>
          <p:cNvSpPr>
            <a:spLocks noGrp="1"/>
          </p:cNvSpPr>
          <p:nvPr>
            <p:ph idx="1"/>
          </p:nvPr>
        </p:nvSpPr>
        <p:spPr/>
        <p:txBody>
          <a:bodyPr/>
          <a:lstStyle/>
          <a:p>
            <a:pPr marL="0" indent="0">
              <a:buClr>
                <a:srgbClr val="DA242A"/>
              </a:buClr>
              <a:buNone/>
              <a:defRPr/>
            </a:pPr>
            <a:r>
              <a:rPr lang="en-GB" dirty="0"/>
              <a:t>The benefits payable are slightly different depending on whether you are an active, deferred or retired firefighter.</a:t>
            </a:r>
          </a:p>
          <a:p>
            <a:pPr marL="0" indent="0">
              <a:buClr>
                <a:srgbClr val="DA242A"/>
              </a:buClr>
              <a:buNone/>
              <a:defRPr/>
            </a:pPr>
            <a:endParaRPr lang="en-GB" b="1" u="sng" dirty="0"/>
          </a:p>
          <a:p>
            <a:pPr marL="0" indent="0">
              <a:buClr>
                <a:srgbClr val="DA242A"/>
              </a:buClr>
              <a:buNone/>
              <a:defRPr/>
            </a:pPr>
            <a:r>
              <a:rPr lang="en-GB" b="1" u="sng" dirty="0"/>
              <a:t>Active Firefighter</a:t>
            </a:r>
            <a:endParaRPr lang="en-GB" dirty="0"/>
          </a:p>
          <a:p>
            <a:pPr>
              <a:defRPr/>
            </a:pPr>
            <a:r>
              <a:rPr lang="en-GB" dirty="0"/>
              <a:t>Death Grant payable of 3 times pensionable pay, irrespective of length of service (nomination form available to complete)</a:t>
            </a:r>
          </a:p>
          <a:p>
            <a:pPr>
              <a:defRPr/>
            </a:pPr>
            <a:r>
              <a:rPr lang="en-GB" dirty="0"/>
              <a:t>Adult survivor benefits payable to a spouse, civil partner or cohabiting partner</a:t>
            </a:r>
          </a:p>
          <a:p>
            <a:endParaRPr lang="en-GB" dirty="0"/>
          </a:p>
        </p:txBody>
      </p:sp>
    </p:spTree>
    <p:extLst>
      <p:ext uri="{BB962C8B-B14F-4D97-AF65-F5344CB8AC3E}">
        <p14:creationId xmlns:p14="http://schemas.microsoft.com/office/powerpoint/2010/main" val="21967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Benefits payable on death </a:t>
            </a:r>
            <a:r>
              <a:rPr lang="en-US" b="1" dirty="0"/>
              <a:t>(active members)</a:t>
            </a:r>
            <a:endParaRPr lang="en-GB" b="1" dirty="0"/>
          </a:p>
        </p:txBody>
      </p:sp>
      <p:sp>
        <p:nvSpPr>
          <p:cNvPr id="5" name="Content Placeholder 4"/>
          <p:cNvSpPr>
            <a:spLocks noGrp="1"/>
          </p:cNvSpPr>
          <p:nvPr>
            <p:ph idx="1"/>
          </p:nvPr>
        </p:nvSpPr>
        <p:spPr/>
        <p:txBody>
          <a:bodyPr>
            <a:normAutofit/>
          </a:bodyPr>
          <a:lstStyle/>
          <a:p>
            <a:pPr marL="0" indent="0">
              <a:buNone/>
              <a:defRPr/>
            </a:pPr>
            <a:r>
              <a:rPr lang="en-GB" sz="2400" dirty="0"/>
              <a:t>Children’s Benefits are payable to a Natural / Stepchild / Adopted Child </a:t>
            </a:r>
            <a:r>
              <a:rPr lang="en-GB" sz="2400" b="0" i="0" dirty="0">
                <a:solidFill>
                  <a:srgbClr val="1E1E1E"/>
                </a:solidFill>
                <a:effectLst/>
              </a:rPr>
              <a:t>or any other child who is either related to the member or a child of their husband, wife, civil partner or cohabiting partner.</a:t>
            </a:r>
            <a:endParaRPr lang="en-GB" sz="2400" dirty="0"/>
          </a:p>
          <a:p>
            <a:pPr lvl="1">
              <a:defRPr/>
            </a:pPr>
            <a:r>
              <a:rPr lang="en-GB" dirty="0"/>
              <a:t>Providing the child is under age 18.</a:t>
            </a:r>
          </a:p>
          <a:p>
            <a:pPr lvl="1">
              <a:defRPr/>
            </a:pPr>
            <a:r>
              <a:rPr lang="en-GB" dirty="0"/>
              <a:t>Between age 18 &amp; 23 if in full time education.</a:t>
            </a:r>
          </a:p>
          <a:p>
            <a:pPr lvl="1">
              <a:defRPr/>
            </a:pPr>
            <a:r>
              <a:rPr lang="en-GB" dirty="0"/>
              <a:t>For life if the child is unable to engage in regular employment due to physical or mental impairment which is likely to be permanent .</a:t>
            </a:r>
          </a:p>
          <a:p>
            <a:pPr marL="0" indent="0">
              <a:buNone/>
              <a:defRPr/>
            </a:pPr>
            <a:endParaRPr lang="en-GB" b="1" dirty="0"/>
          </a:p>
          <a:p>
            <a:endParaRPr lang="en-GB" dirty="0"/>
          </a:p>
        </p:txBody>
      </p:sp>
    </p:spTree>
    <p:extLst>
      <p:ext uri="{BB962C8B-B14F-4D97-AF65-F5344CB8AC3E}">
        <p14:creationId xmlns:p14="http://schemas.microsoft.com/office/powerpoint/2010/main" val="224286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Benefits payable on death </a:t>
            </a:r>
            <a:r>
              <a:rPr lang="en-US" b="1" dirty="0"/>
              <a:t>(active members)</a:t>
            </a:r>
            <a:endParaRPr lang="en-GB" b="1" dirty="0"/>
          </a:p>
        </p:txBody>
      </p:sp>
      <p:sp>
        <p:nvSpPr>
          <p:cNvPr id="5" name="Content Placeholder 4"/>
          <p:cNvSpPr>
            <a:spLocks noGrp="1"/>
          </p:cNvSpPr>
          <p:nvPr>
            <p:ph idx="1"/>
          </p:nvPr>
        </p:nvSpPr>
        <p:spPr/>
        <p:txBody>
          <a:bodyPr>
            <a:normAutofit/>
          </a:bodyPr>
          <a:lstStyle/>
          <a:p>
            <a:pPr marL="0" indent="0">
              <a:buNone/>
              <a:defRPr/>
            </a:pPr>
            <a:r>
              <a:rPr lang="en-GB" sz="2400" b="1" dirty="0"/>
              <a:t>What's payable</a:t>
            </a:r>
          </a:p>
          <a:p>
            <a:pPr marL="0" indent="0">
              <a:buNone/>
              <a:defRPr/>
            </a:pPr>
            <a:r>
              <a:rPr lang="en-GB" sz="2400" b="1" dirty="0"/>
              <a:t>Adult survivor</a:t>
            </a:r>
          </a:p>
          <a:p>
            <a:pPr marL="0" indent="0">
              <a:buNone/>
              <a:defRPr/>
            </a:pPr>
            <a:r>
              <a:rPr lang="en-GB" sz="2400" dirty="0"/>
              <a:t>50% of the ill-health pension that you would have received if you had been permanently </a:t>
            </a:r>
            <a:r>
              <a:rPr lang="en-GB" sz="2400" dirty="0" err="1"/>
              <a:t>incapacited</a:t>
            </a:r>
            <a:r>
              <a:rPr lang="en-GB" sz="2400" dirty="0"/>
              <a:t> at the date of death.</a:t>
            </a:r>
          </a:p>
          <a:p>
            <a:pPr marL="0" indent="0">
              <a:buNone/>
              <a:defRPr/>
            </a:pPr>
            <a:r>
              <a:rPr lang="en-GB" sz="2400" b="1" dirty="0"/>
              <a:t>Children's benefits </a:t>
            </a:r>
          </a:p>
          <a:p>
            <a:pPr marL="0" indent="0">
              <a:buNone/>
              <a:defRPr/>
            </a:pPr>
            <a:r>
              <a:rPr lang="en-GB" sz="2400" dirty="0"/>
              <a:t>25% of the ill-health pension that you would have received if you had been permanently incapacitated at the date of death.  </a:t>
            </a:r>
          </a:p>
          <a:p>
            <a:pPr marL="0" indent="0">
              <a:buNone/>
              <a:defRPr/>
            </a:pPr>
            <a:r>
              <a:rPr lang="en-GB" sz="2400" dirty="0"/>
              <a:t>Up to 50% if more than one child (divided by the number of eligible children), e.g. 4 eligible children would receive 12.5% each </a:t>
            </a:r>
          </a:p>
          <a:p>
            <a:endParaRPr lang="en-GB" dirty="0"/>
          </a:p>
        </p:txBody>
      </p:sp>
    </p:spTree>
    <p:extLst>
      <p:ext uri="{BB962C8B-B14F-4D97-AF65-F5344CB8AC3E}">
        <p14:creationId xmlns:p14="http://schemas.microsoft.com/office/powerpoint/2010/main" val="120035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Benefits payable on death (deferred members)</a:t>
            </a:r>
            <a:endParaRPr lang="en-GB" dirty="0"/>
          </a:p>
        </p:txBody>
      </p:sp>
      <p:sp>
        <p:nvSpPr>
          <p:cNvPr id="5" name="Content Placeholder 4"/>
          <p:cNvSpPr>
            <a:spLocks noGrp="1"/>
          </p:cNvSpPr>
          <p:nvPr>
            <p:ph idx="1"/>
          </p:nvPr>
        </p:nvSpPr>
        <p:spPr/>
        <p:txBody>
          <a:bodyPr>
            <a:normAutofit/>
          </a:bodyPr>
          <a:lstStyle/>
          <a:p>
            <a:pPr marL="539750" lvl="2" indent="0">
              <a:buNone/>
              <a:defRPr/>
            </a:pPr>
            <a:r>
              <a:rPr lang="en-GB" dirty="0"/>
              <a:t>The benefits payable to survivors following the death of a firefighter who has left employment with deferred benefits are:</a:t>
            </a:r>
          </a:p>
          <a:p>
            <a:pPr marL="539750" lvl="2" indent="0">
              <a:buNone/>
              <a:defRPr/>
            </a:pPr>
            <a:endParaRPr lang="en-GB" dirty="0"/>
          </a:p>
          <a:p>
            <a:pPr marL="882650" lvl="2" indent="-342900">
              <a:defRPr/>
            </a:pPr>
            <a:r>
              <a:rPr lang="en-GB" dirty="0"/>
              <a:t>Adult Survivor Benefits payable are based on 50% of the firefighters’ deferred pension</a:t>
            </a:r>
          </a:p>
          <a:p>
            <a:pPr marL="882650" lvl="2" indent="-342900">
              <a:defRPr/>
            </a:pPr>
            <a:r>
              <a:rPr lang="en-GB" dirty="0"/>
              <a:t>Children's pensions are also based on the </a:t>
            </a:r>
            <a:r>
              <a:rPr lang="en-GB" dirty="0" err="1"/>
              <a:t>firefighters‘</a:t>
            </a:r>
            <a:r>
              <a:rPr lang="en-GB" dirty="0"/>
              <a:t> actual pension and remain 25% or 50% divided by number of eligible children</a:t>
            </a:r>
            <a:endParaRPr lang="en-GB" sz="1600" dirty="0"/>
          </a:p>
          <a:p>
            <a:pPr marL="539750" lvl="2" indent="0">
              <a:buNone/>
              <a:defRPr/>
            </a:pPr>
            <a:endParaRPr lang="en-GB" sz="1600" dirty="0"/>
          </a:p>
        </p:txBody>
      </p:sp>
    </p:spTree>
    <p:extLst>
      <p:ext uri="{BB962C8B-B14F-4D97-AF65-F5344CB8AC3E}">
        <p14:creationId xmlns:p14="http://schemas.microsoft.com/office/powerpoint/2010/main" val="68809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365125"/>
            <a:ext cx="10822497" cy="1325563"/>
          </a:xfrm>
        </p:spPr>
        <p:txBody>
          <a:bodyPr/>
          <a:lstStyle/>
          <a:p>
            <a:r>
              <a:rPr lang="en-GB" b="1" dirty="0"/>
              <a:t>Benefits payable on death (pensioner members)</a:t>
            </a:r>
            <a:endParaRPr lang="en-GB" dirty="0"/>
          </a:p>
        </p:txBody>
      </p:sp>
      <p:sp>
        <p:nvSpPr>
          <p:cNvPr id="5" name="Content Placeholder 4"/>
          <p:cNvSpPr>
            <a:spLocks noGrp="1"/>
          </p:cNvSpPr>
          <p:nvPr>
            <p:ph idx="1"/>
          </p:nvPr>
        </p:nvSpPr>
        <p:spPr/>
        <p:txBody>
          <a:bodyPr>
            <a:normAutofit fontScale="92500" lnSpcReduction="10000"/>
          </a:bodyPr>
          <a:lstStyle/>
          <a:p>
            <a:pPr marL="82550" lvl="1" indent="0">
              <a:buNone/>
              <a:defRPr/>
            </a:pPr>
            <a:r>
              <a:rPr lang="en-GB" dirty="0"/>
              <a:t>The benefits payable to survivors following the death of a firefighter who is already in receipt of their pension are:</a:t>
            </a:r>
          </a:p>
          <a:p>
            <a:pPr marL="539750" lvl="2" indent="0">
              <a:buNone/>
              <a:defRPr/>
            </a:pPr>
            <a:endParaRPr lang="en-GB" dirty="0"/>
          </a:p>
          <a:p>
            <a:pPr marL="882650" lvl="2" indent="-342900">
              <a:defRPr/>
            </a:pPr>
            <a:r>
              <a:rPr lang="en-GB" dirty="0"/>
              <a:t>5 year guarantee lump sum</a:t>
            </a:r>
          </a:p>
          <a:p>
            <a:pPr marL="882650" lvl="2" indent="-342900">
              <a:defRPr/>
            </a:pPr>
            <a:r>
              <a:rPr lang="en-GB" dirty="0"/>
              <a:t>Adult Survivor Benefits payable are based on 50% of the </a:t>
            </a:r>
            <a:r>
              <a:rPr lang="en-GB" dirty="0" err="1"/>
              <a:t>firefighters’</a:t>
            </a:r>
            <a:r>
              <a:rPr lang="en-GB" dirty="0"/>
              <a:t> actual pension</a:t>
            </a:r>
          </a:p>
          <a:p>
            <a:pPr marL="882650" lvl="2" indent="-342900">
              <a:defRPr/>
            </a:pPr>
            <a:r>
              <a:rPr lang="en-GB" dirty="0"/>
              <a:t>Children's pensions are also based on the firefighters‘ actual pension and remain 25% or 50% divided by number of eligible children</a:t>
            </a:r>
          </a:p>
          <a:p>
            <a:pPr marL="82550" lvl="1" indent="0">
              <a:buNone/>
              <a:defRPr/>
            </a:pPr>
            <a:endParaRPr lang="en-GB" sz="1600" b="0" i="0" dirty="0">
              <a:solidFill>
                <a:srgbClr val="1E1E1E"/>
              </a:solidFill>
              <a:effectLst/>
              <a:latin typeface="Helvetica Neue"/>
            </a:endParaRPr>
          </a:p>
          <a:p>
            <a:pPr marL="82550" lvl="1" indent="0">
              <a:buNone/>
              <a:defRPr/>
            </a:pPr>
            <a:r>
              <a:rPr lang="en-GB" b="0" i="0" dirty="0">
                <a:solidFill>
                  <a:srgbClr val="1E1E1E"/>
                </a:solidFill>
                <a:effectLst/>
              </a:rPr>
              <a:t>If you are both an active and pensioner member at the date of death, the highest lump sum death benefit would be payable.</a:t>
            </a:r>
            <a:endParaRPr lang="en-GB" dirty="0"/>
          </a:p>
          <a:p>
            <a:pPr marL="539750" lvl="2" indent="0">
              <a:buNone/>
              <a:defRPr/>
            </a:pPr>
            <a:endParaRPr lang="en-GB" sz="1600" dirty="0"/>
          </a:p>
          <a:p>
            <a:pPr marL="0" indent="0">
              <a:buClr>
                <a:srgbClr val="DA242A"/>
              </a:buClr>
              <a:buNone/>
              <a:defRPr/>
            </a:pPr>
            <a:r>
              <a:rPr lang="en-GB" sz="2000" b="1" u="sng" dirty="0"/>
              <a:t>Things to remember for both active, deferred and pensioner members:</a:t>
            </a:r>
          </a:p>
          <a:p>
            <a:pPr marL="0" indent="0">
              <a:buClr>
                <a:srgbClr val="DA242A"/>
              </a:buClr>
              <a:buNone/>
              <a:defRPr/>
            </a:pPr>
            <a:r>
              <a:rPr lang="en-GB" sz="2000" b="1" dirty="0"/>
              <a:t>Significantly younger spouse / civil partner / cohabiting partner: </a:t>
            </a:r>
            <a:r>
              <a:rPr lang="en-GB" sz="2000" dirty="0"/>
              <a:t>there is a possible reduction to benefits (2.5% for every year or part year by which he or she is more than 12 years younger, up to a maximum reduction of 50%)</a:t>
            </a:r>
          </a:p>
        </p:txBody>
      </p:sp>
    </p:spTree>
    <p:extLst>
      <p:ext uri="{BB962C8B-B14F-4D97-AF65-F5344CB8AC3E}">
        <p14:creationId xmlns:p14="http://schemas.microsoft.com/office/powerpoint/2010/main" val="413962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Add in introduction to who you are</a:t>
            </a:r>
          </a:p>
        </p:txBody>
      </p:sp>
      <p:sp>
        <p:nvSpPr>
          <p:cNvPr id="5" name="Content Placeholder 4"/>
          <p:cNvSpPr>
            <a:spLocks noGrp="1"/>
          </p:cNvSpPr>
          <p:nvPr>
            <p:ph idx="1"/>
          </p:nvPr>
        </p:nvSpPr>
        <p:spPr>
          <a:xfrm>
            <a:off x="838199" y="1825625"/>
            <a:ext cx="6282321" cy="4351338"/>
          </a:xfrm>
        </p:spPr>
        <p:txBody>
          <a:bodyPr>
            <a:normAutofit/>
          </a:bodyPr>
          <a:lstStyle/>
          <a:p>
            <a:endParaRPr lang="en-GB" dirty="0"/>
          </a:p>
          <a:p>
            <a:r>
              <a:rPr lang="en-GB" dirty="0"/>
              <a:t>[ADD detail]</a:t>
            </a:r>
          </a:p>
        </p:txBody>
      </p:sp>
      <p:pic>
        <p:nvPicPr>
          <p:cNvPr id="3" name="Picture 2"/>
          <p:cNvPicPr>
            <a:picLocks noChangeAspect="1"/>
          </p:cNvPicPr>
          <p:nvPr/>
        </p:nvPicPr>
        <p:blipFill>
          <a:blip r:embed="rId2"/>
          <a:stretch>
            <a:fillRect/>
          </a:stretch>
        </p:blipFill>
        <p:spPr>
          <a:xfrm>
            <a:off x="7331675" y="1690688"/>
            <a:ext cx="4582288" cy="3739956"/>
          </a:xfrm>
          <a:prstGeom prst="rect">
            <a:avLst/>
          </a:prstGeom>
        </p:spPr>
      </p:pic>
    </p:spTree>
    <p:extLst>
      <p:ext uri="{BB962C8B-B14F-4D97-AF65-F5344CB8AC3E}">
        <p14:creationId xmlns:p14="http://schemas.microsoft.com/office/powerpoint/2010/main" val="132115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Transferring previous pension benefits </a:t>
            </a:r>
            <a:br>
              <a:rPr lang="en-GB" b="1" dirty="0"/>
            </a:br>
            <a:r>
              <a:rPr lang="en-GB" b="1" dirty="0"/>
              <a:t>into FPS 2015</a:t>
            </a:r>
          </a:p>
        </p:txBody>
      </p:sp>
      <p:sp>
        <p:nvSpPr>
          <p:cNvPr id="2" name="Content Placeholder 1"/>
          <p:cNvSpPr>
            <a:spLocks noGrp="1"/>
          </p:cNvSpPr>
          <p:nvPr>
            <p:ph idx="1"/>
          </p:nvPr>
        </p:nvSpPr>
        <p:spPr>
          <a:xfrm>
            <a:off x="838200" y="2221865"/>
            <a:ext cx="8175171" cy="4351338"/>
          </a:xfrm>
        </p:spPr>
        <p:txBody>
          <a:bodyPr/>
          <a:lstStyle/>
          <a:p>
            <a:r>
              <a:rPr lang="en-GB" dirty="0"/>
              <a:t>If you have been a member of another pension scheme you may be able to transfer those benefits into the FPS.</a:t>
            </a:r>
          </a:p>
          <a:p>
            <a:r>
              <a:rPr lang="en-GB" dirty="0"/>
              <a:t>You are encouraged to do this within 12 months of commencing employment.</a:t>
            </a:r>
          </a:p>
          <a:p>
            <a:r>
              <a:rPr lang="en-GB" dirty="0"/>
              <a:t>Transfers can take several months to be completed so it is best not to delay.</a:t>
            </a:r>
          </a:p>
          <a:p>
            <a:r>
              <a:rPr lang="en-GB" dirty="0"/>
              <a:t>If you have other firefighters’ pension benefits you may be able to link these to your new record (providing that they do not overlap)</a:t>
            </a:r>
          </a:p>
        </p:txBody>
      </p:sp>
      <p:pic>
        <p:nvPicPr>
          <p:cNvPr id="8196" name="Picture 4" descr="Image result for MOD pen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1269" y="3045420"/>
            <a:ext cx="1156553" cy="96379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avi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628" y="1315399"/>
            <a:ext cx="1260440" cy="9064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ca-Cola logo and symbol, meaning, history,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5677" y="4560848"/>
            <a:ext cx="1598342" cy="95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17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Transferring in previous pension benefits </a:t>
            </a:r>
            <a:br>
              <a:rPr lang="en-GB" b="1" dirty="0"/>
            </a:br>
            <a:r>
              <a:rPr lang="en-GB" b="1" dirty="0"/>
              <a:t>into FPS 2015</a:t>
            </a:r>
          </a:p>
        </p:txBody>
      </p:sp>
      <p:graphicFrame>
        <p:nvGraphicFramePr>
          <p:cNvPr id="3" name="Table 2"/>
          <p:cNvGraphicFramePr>
            <a:graphicFrameLocks noGrp="1"/>
          </p:cNvGraphicFramePr>
          <p:nvPr/>
        </p:nvGraphicFramePr>
        <p:xfrm>
          <a:off x="1133231" y="2123633"/>
          <a:ext cx="9042400" cy="2878212"/>
        </p:xfrm>
        <a:graphic>
          <a:graphicData uri="http://schemas.openxmlformats.org/drawingml/2006/table">
            <a:tbl>
              <a:tblPr firstRow="1" bandRow="1">
                <a:tableStyleId>{5C22544A-7EE6-4342-B048-85BDC9FD1C3A}</a:tableStyleId>
              </a:tblPr>
              <a:tblGrid>
                <a:gridCol w="4521200">
                  <a:extLst>
                    <a:ext uri="{9D8B030D-6E8A-4147-A177-3AD203B41FA5}">
                      <a16:colId xmlns:a16="http://schemas.microsoft.com/office/drawing/2014/main" val="3572290296"/>
                    </a:ext>
                  </a:extLst>
                </a:gridCol>
                <a:gridCol w="4521200">
                  <a:extLst>
                    <a:ext uri="{9D8B030D-6E8A-4147-A177-3AD203B41FA5}">
                      <a16:colId xmlns:a16="http://schemas.microsoft.com/office/drawing/2014/main" val="1458423858"/>
                    </a:ext>
                  </a:extLst>
                </a:gridCol>
              </a:tblGrid>
              <a:tr h="719553">
                <a:tc>
                  <a:txBody>
                    <a:bodyPr/>
                    <a:lstStyle/>
                    <a:p>
                      <a:pPr algn="ctr">
                        <a:lnSpc>
                          <a:spcPct val="150000"/>
                        </a:lnSpc>
                      </a:pPr>
                      <a:r>
                        <a:rPr lang="en-GB" sz="2500" dirty="0"/>
                        <a:t>Former scheme type</a:t>
                      </a:r>
                    </a:p>
                  </a:txBody>
                  <a:tcPr/>
                </a:tc>
                <a:tc>
                  <a:txBody>
                    <a:bodyPr/>
                    <a:lstStyle/>
                    <a:p>
                      <a:pPr algn="ctr">
                        <a:lnSpc>
                          <a:spcPct val="150000"/>
                        </a:lnSpc>
                      </a:pPr>
                      <a:r>
                        <a:rPr lang="en-GB" sz="2500" dirty="0"/>
                        <a:t>Time limit</a:t>
                      </a:r>
                    </a:p>
                  </a:txBody>
                  <a:tcPr/>
                </a:tc>
                <a:extLst>
                  <a:ext uri="{0D108BD9-81ED-4DB2-BD59-A6C34878D82A}">
                    <a16:rowId xmlns:a16="http://schemas.microsoft.com/office/drawing/2014/main" val="3089286464"/>
                  </a:ext>
                </a:extLst>
              </a:tr>
              <a:tr h="719553">
                <a:tc>
                  <a:txBody>
                    <a:bodyPr/>
                    <a:lstStyle/>
                    <a:p>
                      <a:pPr algn="ctr">
                        <a:lnSpc>
                          <a:spcPct val="200000"/>
                        </a:lnSpc>
                      </a:pPr>
                      <a:r>
                        <a:rPr lang="en-GB" dirty="0"/>
                        <a:t>Club transfer</a:t>
                      </a:r>
                    </a:p>
                  </a:txBody>
                  <a:tcPr/>
                </a:tc>
                <a:tc>
                  <a:txBody>
                    <a:bodyPr/>
                    <a:lstStyle/>
                    <a:p>
                      <a:pPr algn="ctr">
                        <a:lnSpc>
                          <a:spcPct val="200000"/>
                        </a:lnSpc>
                      </a:pPr>
                      <a:r>
                        <a:rPr lang="en-GB" dirty="0"/>
                        <a:t>12 months of joining</a:t>
                      </a:r>
                    </a:p>
                  </a:txBody>
                  <a:tcPr/>
                </a:tc>
                <a:extLst>
                  <a:ext uri="{0D108BD9-81ED-4DB2-BD59-A6C34878D82A}">
                    <a16:rowId xmlns:a16="http://schemas.microsoft.com/office/drawing/2014/main" val="3994654961"/>
                  </a:ext>
                </a:extLst>
              </a:tr>
              <a:tr h="719553">
                <a:tc>
                  <a:txBody>
                    <a:bodyPr/>
                    <a:lstStyle/>
                    <a:p>
                      <a:pPr algn="ctr">
                        <a:lnSpc>
                          <a:spcPct val="200000"/>
                        </a:lnSpc>
                      </a:pPr>
                      <a:r>
                        <a:rPr lang="en-GB" dirty="0"/>
                        <a:t>Non Club – occupational scheme</a:t>
                      </a:r>
                    </a:p>
                  </a:txBody>
                  <a:tcPr/>
                </a:tc>
                <a:tc>
                  <a:txBody>
                    <a:bodyPr/>
                    <a:lstStyle/>
                    <a:p>
                      <a:pPr algn="ctr">
                        <a:lnSpc>
                          <a:spcPct val="200000"/>
                        </a:lnSpc>
                      </a:pPr>
                      <a:r>
                        <a:rPr lang="en-GB" dirty="0"/>
                        <a:t>No restriction</a:t>
                      </a:r>
                    </a:p>
                  </a:txBody>
                  <a:tcPr/>
                </a:tc>
                <a:extLst>
                  <a:ext uri="{0D108BD9-81ED-4DB2-BD59-A6C34878D82A}">
                    <a16:rowId xmlns:a16="http://schemas.microsoft.com/office/drawing/2014/main" val="3687172022"/>
                  </a:ext>
                </a:extLst>
              </a:tr>
              <a:tr h="719553">
                <a:tc>
                  <a:txBody>
                    <a:bodyPr/>
                    <a:lstStyle/>
                    <a:p>
                      <a:pPr algn="ctr">
                        <a:lnSpc>
                          <a:spcPct val="200000"/>
                        </a:lnSpc>
                      </a:pPr>
                      <a:r>
                        <a:rPr lang="en-GB" dirty="0"/>
                        <a:t>Non Club – non occupational</a:t>
                      </a:r>
                    </a:p>
                  </a:txBody>
                  <a:tcPr/>
                </a:tc>
                <a:tc>
                  <a:txBody>
                    <a:bodyPr/>
                    <a:lstStyle/>
                    <a:p>
                      <a:pPr algn="ctr">
                        <a:lnSpc>
                          <a:spcPct val="200000"/>
                        </a:lnSpc>
                      </a:pPr>
                      <a:r>
                        <a:rPr lang="en-GB" dirty="0"/>
                        <a:t>One year (but with</a:t>
                      </a:r>
                      <a:r>
                        <a:rPr lang="en-GB" baseline="0" dirty="0"/>
                        <a:t> FRA discretion to extend)</a:t>
                      </a:r>
                      <a:endParaRPr lang="en-GB" dirty="0"/>
                    </a:p>
                  </a:txBody>
                  <a:tcPr/>
                </a:tc>
                <a:extLst>
                  <a:ext uri="{0D108BD9-81ED-4DB2-BD59-A6C34878D82A}">
                    <a16:rowId xmlns:a16="http://schemas.microsoft.com/office/drawing/2014/main" val="564744554"/>
                  </a:ext>
                </a:extLst>
              </a:tr>
            </a:tbl>
          </a:graphicData>
        </a:graphic>
      </p:graphicFrame>
    </p:spTree>
    <p:extLst>
      <p:ext uri="{BB962C8B-B14F-4D97-AF65-F5344CB8AC3E}">
        <p14:creationId xmlns:p14="http://schemas.microsoft.com/office/powerpoint/2010/main" val="256408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52 Man Waving Goodbye Back Stock Photos, Pictures &amp;amp; Royalty-Free Images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r="19591"/>
          <a:stretch/>
        </p:blipFill>
        <p:spPr bwMode="auto">
          <a:xfrm>
            <a:off x="10192404" y="239732"/>
            <a:ext cx="1824395" cy="31702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838200" y="348347"/>
            <a:ext cx="10515600" cy="1325563"/>
          </a:xfrm>
        </p:spPr>
        <p:txBody>
          <a:bodyPr/>
          <a:lstStyle/>
          <a:p>
            <a:r>
              <a:rPr lang="en-GB" b="1" dirty="0"/>
              <a:t>Leaving the scheme before retirement</a:t>
            </a:r>
          </a:p>
        </p:txBody>
      </p:sp>
      <p:sp>
        <p:nvSpPr>
          <p:cNvPr id="5" name="Content Placeholder 4"/>
          <p:cNvSpPr>
            <a:spLocks noGrp="1"/>
          </p:cNvSpPr>
          <p:nvPr>
            <p:ph idx="1"/>
          </p:nvPr>
        </p:nvSpPr>
        <p:spPr>
          <a:xfrm>
            <a:off x="561363" y="1575702"/>
            <a:ext cx="10147300" cy="4351338"/>
          </a:xfrm>
        </p:spPr>
        <p:txBody>
          <a:bodyPr>
            <a:normAutofit fontScale="92500" lnSpcReduction="10000"/>
          </a:bodyPr>
          <a:lstStyle/>
          <a:p>
            <a:r>
              <a:rPr lang="en-GB" dirty="0"/>
              <a:t>If you are thinking of opting out of the scheme, it is encouraged that you understand the implications to this and suggest that you read the </a:t>
            </a:r>
            <a:r>
              <a:rPr lang="en-GB" dirty="0">
                <a:hlinkClick r:id="rId3"/>
              </a:rPr>
              <a:t>opting out factsheet. </a:t>
            </a:r>
            <a:endParaRPr lang="en-GB" dirty="0"/>
          </a:p>
          <a:p>
            <a:r>
              <a:rPr lang="en-GB" dirty="0"/>
              <a:t>If you leave within 3 months your pension contributions would be refunded from the scheme (if you do not have any other records)</a:t>
            </a:r>
          </a:p>
          <a:p>
            <a:r>
              <a:rPr lang="en-GB" dirty="0"/>
              <a:t>Leave with more than 3 months service your pension benefits will be deferred until the normal pension age of the scheme (which is your state pension age currently age 68). As the normal pension age is linked to your state retirement age this could increase. </a:t>
            </a:r>
          </a:p>
          <a:p>
            <a:r>
              <a:rPr lang="en-GB" dirty="0"/>
              <a:t>You can transfer your FPS 2015 pension benefits to another arrangement, but the scheme rules contain strict criteria governing the kind of arrangement you are able to transfer to.</a:t>
            </a:r>
          </a:p>
          <a:p>
            <a:endParaRPr lang="en-GB" dirty="0"/>
          </a:p>
        </p:txBody>
      </p:sp>
    </p:spTree>
    <p:extLst>
      <p:ext uri="{BB962C8B-B14F-4D97-AF65-F5344CB8AC3E}">
        <p14:creationId xmlns:p14="http://schemas.microsoft.com/office/powerpoint/2010/main" val="408790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Divorce Process Part 4: Obtaining the Decree Absolute of Divorce – Mansouri  &amp;amp; Son Solicito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01" y="4517430"/>
            <a:ext cx="4533899" cy="150185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b="1" dirty="0"/>
              <a:t>Pensions &amp; Divorce</a:t>
            </a:r>
          </a:p>
        </p:txBody>
      </p:sp>
      <p:sp>
        <p:nvSpPr>
          <p:cNvPr id="5" name="Content Placeholder 4"/>
          <p:cNvSpPr>
            <a:spLocks noGrp="1"/>
          </p:cNvSpPr>
          <p:nvPr>
            <p:ph idx="1"/>
          </p:nvPr>
        </p:nvSpPr>
        <p:spPr>
          <a:xfrm>
            <a:off x="838200" y="1490366"/>
            <a:ext cx="10991850" cy="3332162"/>
          </a:xfrm>
        </p:spPr>
        <p:txBody>
          <a:bodyPr>
            <a:normAutofit fontScale="85000" lnSpcReduction="10000"/>
          </a:bodyPr>
          <a:lstStyle/>
          <a:p>
            <a:pPr marL="182563" indent="0">
              <a:buNone/>
            </a:pPr>
            <a:r>
              <a:rPr lang="en-GB" dirty="0"/>
              <a:t>When getting divorced couples or the courts usually come to an agreement as to how assets will be divided. Property, cars, savings and any pensions will be considered.</a:t>
            </a:r>
          </a:p>
          <a:p>
            <a:pPr marL="182563" indent="0">
              <a:buNone/>
            </a:pPr>
            <a:endParaRPr lang="en-GB" dirty="0"/>
          </a:p>
          <a:p>
            <a:pPr marL="182563" indent="0">
              <a:buNone/>
            </a:pPr>
            <a:r>
              <a:rPr lang="en-GB" dirty="0"/>
              <a:t>To decide how a pension should be shared the courts will need to know the Cash Equivalent Transfer Value (CETV).</a:t>
            </a:r>
          </a:p>
          <a:p>
            <a:pPr marL="182563" indent="0">
              <a:buNone/>
            </a:pPr>
            <a:endParaRPr lang="en-GB" dirty="0"/>
          </a:p>
          <a:p>
            <a:pPr marL="182563" indent="0">
              <a:buNone/>
            </a:pPr>
            <a:r>
              <a:rPr lang="en-GB" dirty="0"/>
              <a:t>If you require information on pension sharing on divorce or a CETV, contact XXXX who will provide you with a guide to explain, and help you through this process.</a:t>
            </a:r>
          </a:p>
          <a:p>
            <a:endParaRPr lang="en-GB" dirty="0"/>
          </a:p>
        </p:txBody>
      </p:sp>
    </p:spTree>
    <p:extLst>
      <p:ext uri="{BB962C8B-B14F-4D97-AF65-F5344CB8AC3E}">
        <p14:creationId xmlns:p14="http://schemas.microsoft.com/office/powerpoint/2010/main" val="156650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47" t="19530" r="3052"/>
          <a:stretch/>
        </p:blipFill>
        <p:spPr>
          <a:xfrm>
            <a:off x="6331416" y="806638"/>
            <a:ext cx="5353538" cy="3500724"/>
          </a:xfrm>
          <a:prstGeom prst="rect">
            <a:avLst/>
          </a:prstGeom>
          <a:effectLst>
            <a:softEdge rad="152400"/>
          </a:effectLst>
        </p:spPr>
      </p:pic>
      <p:sp>
        <p:nvSpPr>
          <p:cNvPr id="4" name="Title 3"/>
          <p:cNvSpPr>
            <a:spLocks noGrp="1"/>
          </p:cNvSpPr>
          <p:nvPr>
            <p:ph type="title"/>
          </p:nvPr>
        </p:nvSpPr>
        <p:spPr/>
        <p:txBody>
          <a:bodyPr/>
          <a:lstStyle/>
          <a:p>
            <a:r>
              <a:rPr lang="en-GB" b="1" dirty="0"/>
              <a:t>Want to know more?</a:t>
            </a:r>
          </a:p>
        </p:txBody>
      </p:sp>
      <p:sp>
        <p:nvSpPr>
          <p:cNvPr id="5" name="Content Placeholder 4"/>
          <p:cNvSpPr>
            <a:spLocks noGrp="1"/>
          </p:cNvSpPr>
          <p:nvPr>
            <p:ph idx="1"/>
          </p:nvPr>
        </p:nvSpPr>
        <p:spPr>
          <a:xfrm>
            <a:off x="6331416" y="4136436"/>
            <a:ext cx="4804508" cy="1796013"/>
          </a:xfrm>
        </p:spPr>
        <p:txBody>
          <a:bodyPr>
            <a:normAutofit/>
          </a:bodyPr>
          <a:lstStyle/>
          <a:p>
            <a:pPr marL="182563" indent="0">
              <a:buNone/>
            </a:pPr>
            <a:endParaRPr lang="en-GB" dirty="0">
              <a:latin typeface="Franklin Gothic Book" pitchFamily="34" charset="0"/>
            </a:endParaRPr>
          </a:p>
          <a:p>
            <a:pPr marL="182563" indent="0">
              <a:buNone/>
            </a:pPr>
            <a:r>
              <a:rPr lang="en-GB" dirty="0"/>
              <a:t>Visit our website </a:t>
            </a:r>
          </a:p>
          <a:p>
            <a:pPr marL="182563" indent="0">
              <a:buNone/>
            </a:pPr>
            <a:r>
              <a:rPr lang="en-GB" dirty="0"/>
              <a:t>[ADD website]</a:t>
            </a:r>
          </a:p>
          <a:p>
            <a:endParaRPr lang="en-GB" dirty="0"/>
          </a:p>
        </p:txBody>
      </p:sp>
      <p:sp>
        <p:nvSpPr>
          <p:cNvPr id="6" name="Content Placeholder 4"/>
          <p:cNvSpPr txBox="1">
            <a:spLocks/>
          </p:cNvSpPr>
          <p:nvPr/>
        </p:nvSpPr>
        <p:spPr>
          <a:xfrm>
            <a:off x="169008" y="1907268"/>
            <a:ext cx="5575300" cy="3915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indent="0">
              <a:buFont typeface="Arial" panose="020B0604020202020204" pitchFamily="34" charset="0"/>
              <a:buNone/>
            </a:pPr>
            <a:r>
              <a:rPr lang="en-GB" dirty="0"/>
              <a:t>Useful links:</a:t>
            </a:r>
          </a:p>
          <a:p>
            <a:pPr marL="182563" indent="0">
              <a:buNone/>
            </a:pPr>
            <a:r>
              <a:rPr lang="en-GB" dirty="0"/>
              <a:t>FPS member website: </a:t>
            </a:r>
          </a:p>
          <a:p>
            <a:pPr marL="182563" indent="0">
              <a:buNone/>
            </a:pPr>
            <a:r>
              <a:rPr lang="en-GB" sz="2000" dirty="0">
                <a:hlinkClick r:id="rId3"/>
              </a:rPr>
              <a:t>https://fpsmember.org</a:t>
            </a:r>
            <a:r>
              <a:rPr lang="en-GB" sz="2000" dirty="0"/>
              <a:t>  </a:t>
            </a:r>
          </a:p>
          <a:p>
            <a:pPr marL="182563" indent="0">
              <a:buNone/>
            </a:pPr>
            <a:endParaRPr lang="en-GB" dirty="0"/>
          </a:p>
          <a:p>
            <a:pPr marL="182563" indent="0">
              <a:buNone/>
            </a:pPr>
            <a:r>
              <a:rPr lang="en-GB" dirty="0"/>
              <a:t>FPS regulation and guidance website:</a:t>
            </a:r>
          </a:p>
          <a:p>
            <a:pPr marL="182563" indent="0">
              <a:buNone/>
            </a:pPr>
            <a:r>
              <a:rPr lang="en-GB" sz="2000" dirty="0">
                <a:hlinkClick r:id="rId4"/>
              </a:rPr>
              <a:t>https://www.fpsregs.org</a:t>
            </a:r>
            <a:r>
              <a:rPr lang="en-GB" sz="2000" dirty="0"/>
              <a:t> </a:t>
            </a:r>
          </a:p>
          <a:p>
            <a:pPr marL="182563" indent="0">
              <a:buFont typeface="Arial" panose="020B0604020202020204" pitchFamily="34" charset="0"/>
              <a:buNone/>
            </a:pPr>
            <a:endParaRPr lang="en-GB" dirty="0"/>
          </a:p>
          <a:p>
            <a:endParaRPr lang="en-GB" dirty="0"/>
          </a:p>
        </p:txBody>
      </p:sp>
    </p:spTree>
    <p:extLst>
      <p:ext uri="{BB962C8B-B14F-4D97-AF65-F5344CB8AC3E}">
        <p14:creationId xmlns:p14="http://schemas.microsoft.com/office/powerpoint/2010/main" val="253763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Image result for contact us"/>
          <p:cNvPicPr>
            <a:picLocks noChangeAspect="1" noChangeArrowheads="1"/>
          </p:cNvPicPr>
          <p:nvPr/>
        </p:nvPicPr>
        <p:blipFill rotWithShape="1">
          <a:blip r:embed="rId2">
            <a:extLst>
              <a:ext uri="{28A0092B-C50C-407E-A947-70E740481C1C}">
                <a14:useLocalDpi xmlns:a14="http://schemas.microsoft.com/office/drawing/2010/main" val="0"/>
              </a:ext>
            </a:extLst>
          </a:blip>
          <a:srcRect r="3680"/>
          <a:stretch/>
        </p:blipFill>
        <p:spPr bwMode="auto">
          <a:xfrm>
            <a:off x="5963138" y="119068"/>
            <a:ext cx="6228862" cy="237700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b="1" dirty="0"/>
              <a:t>Contact Information</a:t>
            </a:r>
          </a:p>
        </p:txBody>
      </p:sp>
      <p:sp>
        <p:nvSpPr>
          <p:cNvPr id="6" name="Content Placeholder 2"/>
          <p:cNvSpPr>
            <a:spLocks noGrp="1"/>
          </p:cNvSpPr>
          <p:nvPr>
            <p:ph idx="1"/>
          </p:nvPr>
        </p:nvSpPr>
        <p:spPr>
          <a:xfrm>
            <a:off x="838200" y="1825625"/>
            <a:ext cx="8725930" cy="4351338"/>
          </a:xfrm>
          <a:noFill/>
        </p:spPr>
        <p:txBody>
          <a:bodyPr/>
          <a:lstStyle/>
          <a:p>
            <a:pPr marL="457200" indent="-457200" algn="ctr">
              <a:buFontTx/>
              <a:buChar char="•"/>
            </a:pPr>
            <a:endParaRPr lang="en-US" altLang="en-US" dirty="0"/>
          </a:p>
          <a:p>
            <a:pPr marL="0" indent="0">
              <a:buNone/>
            </a:pPr>
            <a:r>
              <a:rPr lang="en-US" altLang="en-US" dirty="0"/>
              <a:t>XXXXXX</a:t>
            </a:r>
          </a:p>
          <a:p>
            <a:pPr marL="457200" indent="-457200">
              <a:buFontTx/>
              <a:buChar char="•"/>
            </a:pPr>
            <a:endParaRPr lang="en-US" altLang="en-US" dirty="0"/>
          </a:p>
          <a:p>
            <a:pPr marL="457200" indent="-457200">
              <a:buFontTx/>
              <a:buChar char="•"/>
            </a:pPr>
            <a:r>
              <a:rPr lang="en-US" altLang="en-US" dirty="0"/>
              <a:t>[ADD CONTACT DETAILS]</a:t>
            </a:r>
          </a:p>
          <a:p>
            <a:pPr marL="457200" indent="-457200" algn="ctr">
              <a:buFontTx/>
              <a:buChar char="•"/>
            </a:pPr>
            <a:endParaRPr lang="en-US" altLang="en-US" dirty="0"/>
          </a:p>
          <a:p>
            <a:pPr marL="0" indent="0">
              <a:buNone/>
            </a:pPr>
            <a:endParaRPr lang="en-GB" dirty="0"/>
          </a:p>
        </p:txBody>
      </p:sp>
      <p:sp>
        <p:nvSpPr>
          <p:cNvPr id="7" name="AutoShape 6" descr="Image result for contact us"/>
          <p:cNvSpPr>
            <a:spLocks noChangeAspect="1" noChangeArrowheads="1"/>
          </p:cNvSpPr>
          <p:nvPr/>
        </p:nvSpPr>
        <p:spPr bwMode="auto">
          <a:xfrm>
            <a:off x="8063899" y="1825625"/>
            <a:ext cx="3378457" cy="33784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p:nvPicPr>
        <p:blipFill>
          <a:blip r:embed="rId3"/>
          <a:stretch>
            <a:fillRect/>
          </a:stretch>
        </p:blipFill>
        <p:spPr>
          <a:xfrm>
            <a:off x="7353300" y="4333215"/>
            <a:ext cx="4000500" cy="904875"/>
          </a:xfrm>
          <a:prstGeom prst="rect">
            <a:avLst/>
          </a:prstGeom>
        </p:spPr>
      </p:pic>
    </p:spTree>
    <p:extLst>
      <p:ext uri="{BB962C8B-B14F-4D97-AF65-F5344CB8AC3E}">
        <p14:creationId xmlns:p14="http://schemas.microsoft.com/office/powerpoint/2010/main" val="340998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flame"/>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t="36862"/>
          <a:stretch/>
        </p:blipFill>
        <p:spPr bwMode="auto">
          <a:xfrm>
            <a:off x="497341" y="646457"/>
            <a:ext cx="11197318" cy="548874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b="1" dirty="0"/>
              <a:t> Hot topics</a:t>
            </a:r>
          </a:p>
        </p:txBody>
      </p:sp>
      <p:sp>
        <p:nvSpPr>
          <p:cNvPr id="5" name="Content Placeholder 4"/>
          <p:cNvSpPr>
            <a:spLocks noGrp="1"/>
          </p:cNvSpPr>
          <p:nvPr>
            <p:ph idx="1"/>
          </p:nvPr>
        </p:nvSpPr>
        <p:spPr>
          <a:xfrm>
            <a:off x="603250" y="1327150"/>
            <a:ext cx="11259236" cy="4596995"/>
          </a:xfrm>
        </p:spPr>
        <p:txBody>
          <a:bodyPr numCol="2" spcCol="360000">
            <a:normAutofit/>
          </a:bodyPr>
          <a:lstStyle/>
          <a:p>
            <a:pPr marL="0" indent="0">
              <a:buNone/>
            </a:pPr>
            <a:endParaRPr lang="en-GB" sz="3000" b="1" dirty="0"/>
          </a:p>
          <a:p>
            <a:r>
              <a:rPr lang="en-GB" sz="3200" b="1" dirty="0"/>
              <a:t>How are these benefits calculated?</a:t>
            </a:r>
          </a:p>
          <a:p>
            <a:pPr marL="0" indent="0">
              <a:buNone/>
            </a:pPr>
            <a:endParaRPr lang="en-GB" sz="3200" b="1" dirty="0"/>
          </a:p>
          <a:p>
            <a:r>
              <a:rPr lang="en-GB" sz="3200" b="1" dirty="0"/>
              <a:t>How much could you expect </a:t>
            </a:r>
            <a:br>
              <a:rPr lang="en-GB" sz="3200" b="1" dirty="0"/>
            </a:br>
            <a:r>
              <a:rPr lang="en-GB" sz="3200" b="1" dirty="0"/>
              <a:t>to build up?</a:t>
            </a:r>
          </a:p>
          <a:p>
            <a:endParaRPr lang="en-GB" sz="3200" b="1" dirty="0"/>
          </a:p>
          <a:p>
            <a:r>
              <a:rPr lang="en-GB" sz="3200" b="1" dirty="0"/>
              <a:t>Ill health benefits</a:t>
            </a:r>
          </a:p>
          <a:p>
            <a:pPr marL="0" indent="0">
              <a:buNone/>
            </a:pPr>
            <a:endParaRPr lang="en-GB" dirty="0"/>
          </a:p>
          <a:p>
            <a:r>
              <a:rPr lang="en-GB" sz="3200" b="1" dirty="0"/>
              <a:t>Benefits payable on death</a:t>
            </a:r>
          </a:p>
          <a:p>
            <a:endParaRPr lang="en-GB" sz="3200" b="1" dirty="0"/>
          </a:p>
          <a:p>
            <a:r>
              <a:rPr lang="en-GB" sz="3200" b="1" dirty="0"/>
              <a:t>Transferring in previous pension benefits</a:t>
            </a:r>
          </a:p>
          <a:p>
            <a:pPr marL="0" indent="0">
              <a:buNone/>
            </a:pPr>
            <a:endParaRPr lang="en-GB" sz="3200" b="1" dirty="0"/>
          </a:p>
          <a:p>
            <a:r>
              <a:rPr lang="en-GB" sz="3200" b="1" dirty="0"/>
              <a:t>Pensions &amp; divorce</a:t>
            </a:r>
          </a:p>
          <a:p>
            <a:endParaRPr lang="en-GB" dirty="0"/>
          </a:p>
        </p:txBody>
      </p:sp>
    </p:spTree>
    <p:extLst>
      <p:ext uri="{BB962C8B-B14F-4D97-AF65-F5344CB8AC3E}">
        <p14:creationId xmlns:p14="http://schemas.microsoft.com/office/powerpoint/2010/main" val="68545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Have you considered?.......</a:t>
            </a:r>
          </a:p>
        </p:txBody>
      </p:sp>
      <p:sp>
        <p:nvSpPr>
          <p:cNvPr id="5" name="Content Placeholder 4"/>
          <p:cNvSpPr>
            <a:spLocks noGrp="1"/>
          </p:cNvSpPr>
          <p:nvPr>
            <p:ph idx="1"/>
          </p:nvPr>
        </p:nvSpPr>
        <p:spPr>
          <a:xfrm>
            <a:off x="838200" y="1567717"/>
            <a:ext cx="10515600" cy="4351338"/>
          </a:xfrm>
        </p:spPr>
        <p:txBody>
          <a:bodyPr>
            <a:normAutofit fontScale="92500" lnSpcReduction="10000"/>
          </a:bodyPr>
          <a:lstStyle/>
          <a:p>
            <a:pPr marL="0" indent="0">
              <a:buNone/>
            </a:pPr>
            <a:r>
              <a:rPr lang="en-GB" dirty="0"/>
              <a:t>What will you live on when you retire and how old will you be when you receive any pension income?</a:t>
            </a:r>
          </a:p>
          <a:p>
            <a:pPr marL="0" indent="0">
              <a:buNone/>
            </a:pPr>
            <a:endParaRPr lang="en-GB" dirty="0"/>
          </a:p>
          <a:p>
            <a:pPr marL="0" indent="0">
              <a:buNone/>
            </a:pPr>
            <a:r>
              <a:rPr lang="en-GB" dirty="0">
                <a:solidFill>
                  <a:srgbClr val="0070C0"/>
                </a:solidFill>
              </a:rPr>
              <a:t>The basic State Pension in April 2023 is </a:t>
            </a:r>
            <a:r>
              <a:rPr lang="en-GB" b="1" dirty="0">
                <a:solidFill>
                  <a:srgbClr val="0070C0"/>
                </a:solidFill>
              </a:rPr>
              <a:t>£203.85 </a:t>
            </a:r>
            <a:r>
              <a:rPr lang="en-GB" dirty="0">
                <a:solidFill>
                  <a:srgbClr val="0070C0"/>
                </a:solidFill>
              </a:rPr>
              <a:t>per week for a single person and the retirement age will rise to 68 for many of us.</a:t>
            </a:r>
          </a:p>
          <a:p>
            <a:pPr marL="0" indent="0">
              <a:buNone/>
            </a:pPr>
            <a:endParaRPr lang="en-GB" dirty="0"/>
          </a:p>
          <a:p>
            <a:pPr marL="0" indent="0">
              <a:buNone/>
            </a:pPr>
            <a:r>
              <a:rPr lang="en-GB" dirty="0"/>
              <a:t>Will that be enough income in retirement?</a:t>
            </a:r>
          </a:p>
          <a:p>
            <a:pPr marL="0" indent="0">
              <a:buNone/>
            </a:pPr>
            <a:endParaRPr lang="en-GB" dirty="0"/>
          </a:p>
          <a:p>
            <a:pPr marL="0" indent="0">
              <a:buNone/>
            </a:pPr>
            <a:r>
              <a:rPr lang="en-GB" dirty="0"/>
              <a:t>On its own, the basic state pension is unlikely to provide you with the equivalent of your current standard of living.  </a:t>
            </a:r>
            <a:r>
              <a:rPr lang="en-GB" b="1" dirty="0"/>
              <a:t>It’s important to plan ahead!</a:t>
            </a:r>
          </a:p>
          <a:p>
            <a:endParaRPr lang="en-GB" dirty="0"/>
          </a:p>
        </p:txBody>
      </p:sp>
    </p:spTree>
    <p:extLst>
      <p:ext uri="{BB962C8B-B14F-4D97-AF65-F5344CB8AC3E}">
        <p14:creationId xmlns:p14="http://schemas.microsoft.com/office/powerpoint/2010/main" val="190076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28055"/>
            <a:ext cx="10515600" cy="1325563"/>
          </a:xfrm>
        </p:spPr>
        <p:txBody>
          <a:bodyPr/>
          <a:lstStyle/>
          <a:p>
            <a:r>
              <a:rPr lang="en-GB" b="1" dirty="0"/>
              <a:t>How much will it cost you?</a:t>
            </a:r>
          </a:p>
        </p:txBody>
      </p:sp>
      <p:sp>
        <p:nvSpPr>
          <p:cNvPr id="5" name="Content Placeholder 4"/>
          <p:cNvSpPr>
            <a:spLocks noGrp="1"/>
          </p:cNvSpPr>
          <p:nvPr>
            <p:ph idx="1"/>
          </p:nvPr>
        </p:nvSpPr>
        <p:spPr>
          <a:xfrm>
            <a:off x="838200" y="1825625"/>
            <a:ext cx="8288215" cy="4351338"/>
          </a:xfrm>
        </p:spPr>
        <p:txBody>
          <a:bodyPr>
            <a:normAutofit lnSpcReduction="10000"/>
          </a:bodyPr>
          <a:lstStyle/>
          <a:p>
            <a:r>
              <a:rPr lang="en-GB" dirty="0"/>
              <a:t>The Firefighters’ Pension Scheme is </a:t>
            </a:r>
            <a:r>
              <a:rPr lang="en-GB" b="0" i="0" dirty="0">
                <a:solidFill>
                  <a:srgbClr val="1E1E1E"/>
                </a:solidFill>
                <a:effectLst/>
              </a:rPr>
              <a:t>an extremely valuable and important part of your employment package.</a:t>
            </a:r>
            <a:endParaRPr lang="en-GB" dirty="0"/>
          </a:p>
          <a:p>
            <a:pPr marL="0" indent="0">
              <a:buNone/>
            </a:pPr>
            <a:endParaRPr lang="en-GB" dirty="0"/>
          </a:p>
          <a:p>
            <a:r>
              <a:rPr lang="en-GB" dirty="0"/>
              <a:t>Your employer shares the cost and will contribute more than you do to the scheme.</a:t>
            </a:r>
            <a:br>
              <a:rPr lang="en-GB" dirty="0"/>
            </a:br>
            <a:endParaRPr lang="en-GB" dirty="0"/>
          </a:p>
          <a:p>
            <a:r>
              <a:rPr lang="en-US" dirty="0">
                <a:solidFill>
                  <a:srgbClr val="1E1E1E"/>
                </a:solidFill>
                <a:effectLst/>
                <a:ea typeface="Times New Roman" panose="02020603050405020304" pitchFamily="18" charset="0"/>
              </a:rPr>
              <a:t>Your contribution rate depends on how much you are paid; however, the current rates are between 11% to 14.5%. </a:t>
            </a:r>
            <a:r>
              <a:rPr lang="en-US" dirty="0">
                <a:solidFill>
                  <a:srgbClr val="000000"/>
                </a:solidFill>
                <a:effectLst/>
                <a:ea typeface="Times New Roman" panose="02020603050405020304" pitchFamily="18" charset="0"/>
              </a:rPr>
              <a:t>The rate you pay depends on which pay band you fall into.</a:t>
            </a:r>
            <a:endParaRPr lang="en-GB" dirty="0">
              <a:effectLst/>
              <a:ea typeface="Times New Roman" panose="02020603050405020304" pitchFamily="18" charset="0"/>
            </a:endParaRPr>
          </a:p>
          <a:p>
            <a:endParaRPr lang="en-GB" dirty="0"/>
          </a:p>
        </p:txBody>
      </p:sp>
      <p:pic>
        <p:nvPicPr>
          <p:cNvPr id="1030" name="Picture 6" descr="Pathway Assessing Tick List - Brooks and Kirk ~ Assessor Training"/>
          <p:cNvPicPr>
            <a:picLocks noChangeAspect="1" noChangeArrowheads="1"/>
          </p:cNvPicPr>
          <p:nvPr/>
        </p:nvPicPr>
        <p:blipFill rotWithShape="1">
          <a:blip r:embed="rId3">
            <a:extLst>
              <a:ext uri="{28A0092B-C50C-407E-A947-70E740481C1C}">
                <a14:useLocalDpi xmlns:a14="http://schemas.microsoft.com/office/drawing/2010/main" val="0"/>
              </a:ext>
            </a:extLst>
          </a:blip>
          <a:srcRect r="13065"/>
          <a:stretch/>
        </p:blipFill>
        <p:spPr bwMode="auto">
          <a:xfrm>
            <a:off x="8908089" y="1169212"/>
            <a:ext cx="3214004" cy="394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5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b="1" dirty="0"/>
              <a:t>Contribution bandings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251511242"/>
              </p:ext>
            </p:extLst>
          </p:nvPr>
        </p:nvGraphicFramePr>
        <p:xfrm>
          <a:off x="1178875" y="1690686"/>
          <a:ext cx="9864264" cy="3936390"/>
        </p:xfrm>
        <a:graphic>
          <a:graphicData uri="http://schemas.openxmlformats.org/drawingml/2006/table">
            <a:tbl>
              <a:tblPr firstCol="1" bandRow="1">
                <a:tableStyleId>{5C22544A-7EE6-4342-B048-85BDC9FD1C3A}</a:tableStyleId>
              </a:tblPr>
              <a:tblGrid>
                <a:gridCol w="1622940">
                  <a:extLst>
                    <a:ext uri="{9D8B030D-6E8A-4147-A177-3AD203B41FA5}">
                      <a16:colId xmlns:a16="http://schemas.microsoft.com/office/drawing/2014/main" val="20000"/>
                    </a:ext>
                  </a:extLst>
                </a:gridCol>
                <a:gridCol w="4953236">
                  <a:extLst>
                    <a:ext uri="{9D8B030D-6E8A-4147-A177-3AD203B41FA5}">
                      <a16:colId xmlns:a16="http://schemas.microsoft.com/office/drawing/2014/main" val="20001"/>
                    </a:ext>
                  </a:extLst>
                </a:gridCol>
                <a:gridCol w="3288088">
                  <a:extLst>
                    <a:ext uri="{9D8B030D-6E8A-4147-A177-3AD203B41FA5}">
                      <a16:colId xmlns:a16="http://schemas.microsoft.com/office/drawing/2014/main" val="20002"/>
                    </a:ext>
                  </a:extLst>
                </a:gridCol>
              </a:tblGrid>
              <a:tr h="787278">
                <a:tc>
                  <a:txBody>
                    <a:bodyPr/>
                    <a:lstStyle/>
                    <a:p>
                      <a:pPr algn="ctr"/>
                      <a:r>
                        <a:rPr lang="en-GB" sz="2000" b="1" dirty="0"/>
                        <a:t>Band 1</a:t>
                      </a:r>
                    </a:p>
                  </a:txBody>
                  <a:tcPr anchor="ctr"/>
                </a:tc>
                <a:tc>
                  <a:txBody>
                    <a:bodyPr/>
                    <a:lstStyle/>
                    <a:p>
                      <a:pPr algn="l"/>
                      <a:r>
                        <a:rPr lang="en-GB" sz="2000" dirty="0"/>
                        <a:t>Pensionable pay up to £27,818 </a:t>
                      </a:r>
                    </a:p>
                  </a:txBody>
                  <a:tcPr anchor="ctr"/>
                </a:tc>
                <a:tc>
                  <a:txBody>
                    <a:bodyPr/>
                    <a:lstStyle/>
                    <a:p>
                      <a:pPr algn="ctr"/>
                      <a:r>
                        <a:rPr lang="en-GB" sz="2000" dirty="0"/>
                        <a:t>11.0%</a:t>
                      </a:r>
                    </a:p>
                  </a:txBody>
                  <a:tcPr anchor="ctr"/>
                </a:tc>
                <a:extLst>
                  <a:ext uri="{0D108BD9-81ED-4DB2-BD59-A6C34878D82A}">
                    <a16:rowId xmlns:a16="http://schemas.microsoft.com/office/drawing/2014/main" val="10000"/>
                  </a:ext>
                </a:extLst>
              </a:tr>
              <a:tr h="787278">
                <a:tc>
                  <a:txBody>
                    <a:bodyPr/>
                    <a:lstStyle/>
                    <a:p>
                      <a:pPr algn="ctr"/>
                      <a:r>
                        <a:rPr lang="en-GB" sz="2000" b="1" dirty="0"/>
                        <a:t>Band 2</a:t>
                      </a:r>
                    </a:p>
                  </a:txBody>
                  <a:tcPr anchor="ctr"/>
                </a:tc>
                <a:tc>
                  <a:txBody>
                    <a:bodyPr/>
                    <a:lstStyle/>
                    <a:p>
                      <a:pPr algn="l"/>
                      <a:r>
                        <a:rPr lang="en-GB" sz="2000" dirty="0"/>
                        <a:t>£27,819 to £51,515</a:t>
                      </a:r>
                    </a:p>
                  </a:txBody>
                  <a:tcPr anchor="ctr"/>
                </a:tc>
                <a:tc>
                  <a:txBody>
                    <a:bodyPr/>
                    <a:lstStyle/>
                    <a:p>
                      <a:pPr algn="ctr"/>
                      <a:r>
                        <a:rPr lang="en-GB" sz="2000"/>
                        <a:t>12.9%</a:t>
                      </a:r>
                      <a:endParaRPr lang="en-GB" sz="2000" dirty="0"/>
                    </a:p>
                  </a:txBody>
                  <a:tcPr anchor="ctr"/>
                </a:tc>
                <a:extLst>
                  <a:ext uri="{0D108BD9-81ED-4DB2-BD59-A6C34878D82A}">
                    <a16:rowId xmlns:a16="http://schemas.microsoft.com/office/drawing/2014/main" val="10001"/>
                  </a:ext>
                </a:extLst>
              </a:tr>
              <a:tr h="787278">
                <a:tc>
                  <a:txBody>
                    <a:bodyPr/>
                    <a:lstStyle/>
                    <a:p>
                      <a:pPr algn="ctr"/>
                      <a:r>
                        <a:rPr lang="en-GB" sz="2000" b="1" dirty="0"/>
                        <a:t>Band 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£51,516 to £142,500</a:t>
                      </a:r>
                    </a:p>
                  </a:txBody>
                  <a:tcPr anchor="ctr"/>
                </a:tc>
                <a:tc>
                  <a:txBody>
                    <a:bodyPr/>
                    <a:lstStyle/>
                    <a:p>
                      <a:pPr algn="ctr"/>
                      <a:r>
                        <a:rPr lang="en-GB" sz="2000" dirty="0"/>
                        <a:t>13.5%</a:t>
                      </a:r>
                    </a:p>
                  </a:txBody>
                  <a:tcPr anchor="ctr"/>
                </a:tc>
                <a:extLst>
                  <a:ext uri="{0D108BD9-81ED-4DB2-BD59-A6C34878D82A}">
                    <a16:rowId xmlns:a16="http://schemas.microsoft.com/office/drawing/2014/main" val="10002"/>
                  </a:ext>
                </a:extLst>
              </a:tr>
              <a:tr h="787278">
                <a:tc>
                  <a:txBody>
                    <a:bodyPr/>
                    <a:lstStyle/>
                    <a:p>
                      <a:pPr algn="ctr"/>
                      <a:r>
                        <a:rPr lang="en-GB" sz="2000" b="1" dirty="0"/>
                        <a:t>Band 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£142,501</a:t>
                      </a:r>
                      <a:r>
                        <a:rPr lang="en-GB" sz="2000" baseline="0" dirty="0"/>
                        <a:t> </a:t>
                      </a:r>
                      <a:r>
                        <a:rPr lang="en-GB" sz="2000" dirty="0"/>
                        <a:t>or more</a:t>
                      </a:r>
                    </a:p>
                  </a:txBody>
                  <a:tcPr anchor="ctr"/>
                </a:tc>
                <a:tc>
                  <a:txBody>
                    <a:bodyPr/>
                    <a:lstStyle/>
                    <a:p>
                      <a:pPr algn="ctr"/>
                      <a:r>
                        <a:rPr lang="en-GB" sz="2000" dirty="0"/>
                        <a:t>14.5%</a:t>
                      </a:r>
                    </a:p>
                  </a:txBody>
                  <a:tcPr anchor="ctr"/>
                </a:tc>
                <a:extLst>
                  <a:ext uri="{0D108BD9-81ED-4DB2-BD59-A6C34878D82A}">
                    <a16:rowId xmlns:a16="http://schemas.microsoft.com/office/drawing/2014/main" val="10003"/>
                  </a:ext>
                </a:extLst>
              </a:tr>
              <a:tr h="787278">
                <a:tc gridSpan="2">
                  <a:txBody>
                    <a:bodyPr/>
                    <a:lstStyle/>
                    <a:p>
                      <a:pPr algn="ctr"/>
                      <a:r>
                        <a:rPr lang="en-GB" sz="2000" dirty="0">
                          <a:solidFill>
                            <a:schemeClr val="tx1"/>
                          </a:solidFill>
                        </a:rPr>
                        <a:t>Your employer contributes </a:t>
                      </a:r>
                    </a:p>
                  </a:txBody>
                  <a:tcPr anchor="ctr">
                    <a:solidFill>
                      <a:schemeClr val="accent1">
                        <a:lumMod val="20000"/>
                        <a:lumOff val="80000"/>
                      </a:schemeClr>
                    </a:solidFill>
                  </a:tcPr>
                </a:tc>
                <a:tc hMerge="1">
                  <a:txBody>
                    <a:bodyPr/>
                    <a:lstStyle/>
                    <a:p>
                      <a:endParaRPr lang="en-GB" dirty="0"/>
                    </a:p>
                  </a:txBody>
                  <a:tcPr/>
                </a:tc>
                <a:tc>
                  <a:txBody>
                    <a:bodyPr/>
                    <a:lstStyle/>
                    <a:p>
                      <a:pPr algn="ctr"/>
                      <a:r>
                        <a:rPr lang="en-GB" sz="2000" dirty="0"/>
                        <a:t>37.6%</a:t>
                      </a:r>
                    </a:p>
                  </a:txBody>
                  <a:tcPr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3124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thway Assessing Tick List - Brooks and Kirk ~ Assessor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3035" y="0"/>
            <a:ext cx="1978965" cy="19732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b="1" dirty="0"/>
              <a:t>Key benefits</a:t>
            </a:r>
          </a:p>
        </p:txBody>
      </p:sp>
      <p:sp>
        <p:nvSpPr>
          <p:cNvPr id="5" name="Content Placeholder 4"/>
          <p:cNvSpPr>
            <a:spLocks noGrp="1"/>
          </p:cNvSpPr>
          <p:nvPr>
            <p:ph idx="1"/>
          </p:nvPr>
        </p:nvSpPr>
        <p:spPr/>
        <p:txBody>
          <a:bodyPr>
            <a:normAutofit fontScale="85000" lnSpcReduction="10000"/>
          </a:bodyPr>
          <a:lstStyle/>
          <a:p>
            <a:r>
              <a:rPr lang="en-GB" b="1" dirty="0"/>
              <a:t>Life cover of 3 x pensionable pay </a:t>
            </a:r>
            <a:r>
              <a:rPr lang="en-GB" dirty="0"/>
              <a:t>from the day you join and there are no medical requirements or questionnaires to complete </a:t>
            </a:r>
          </a:p>
          <a:p>
            <a:endParaRPr lang="en-GB" dirty="0"/>
          </a:p>
          <a:p>
            <a:r>
              <a:rPr lang="en-GB" b="1" dirty="0"/>
              <a:t>Tax relief on all your contributions </a:t>
            </a:r>
            <a:r>
              <a:rPr lang="en-GB" dirty="0"/>
              <a:t>even on extra payments you make to top up your benefits. Currently limited to £8,570.14 per year (2024/25 limits). </a:t>
            </a:r>
          </a:p>
          <a:p>
            <a:endParaRPr lang="en-GB" dirty="0"/>
          </a:p>
          <a:p>
            <a:r>
              <a:rPr lang="en-GB" b="1" dirty="0"/>
              <a:t>No fees or charges </a:t>
            </a:r>
            <a:r>
              <a:rPr lang="en-GB" dirty="0"/>
              <a:t>you only contribute a percentage of your pay</a:t>
            </a:r>
          </a:p>
          <a:p>
            <a:endParaRPr lang="en-GB" dirty="0"/>
          </a:p>
          <a:p>
            <a:r>
              <a:rPr lang="en-GB" b="1" dirty="0"/>
              <a:t>When can you receive payment </a:t>
            </a:r>
            <a:r>
              <a:rPr lang="en-GB" dirty="0"/>
              <a:t>the normal pension age is 60 with the option of a reduced pension that can be paid from age 55. However, if you choose to continue your service after 60 there will be an uplift applied to your pension</a:t>
            </a:r>
          </a:p>
          <a:p>
            <a:endParaRPr lang="en-GB" dirty="0"/>
          </a:p>
        </p:txBody>
      </p:sp>
    </p:spTree>
    <p:extLst>
      <p:ext uri="{BB962C8B-B14F-4D97-AF65-F5344CB8AC3E}">
        <p14:creationId xmlns:p14="http://schemas.microsoft.com/office/powerpoint/2010/main" val="380960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athway Assessing Tick List - Brooks and Kirk ~ Assessor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3035" y="0"/>
            <a:ext cx="1978965" cy="19732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b="1" dirty="0"/>
              <a:t>Key benefits</a:t>
            </a:r>
          </a:p>
        </p:txBody>
      </p:sp>
      <p:sp>
        <p:nvSpPr>
          <p:cNvPr id="5" name="Content Placeholder 4"/>
          <p:cNvSpPr>
            <a:spLocks noGrp="1"/>
          </p:cNvSpPr>
          <p:nvPr>
            <p:ph idx="1"/>
          </p:nvPr>
        </p:nvSpPr>
        <p:spPr>
          <a:xfrm>
            <a:off x="726989" y="1479636"/>
            <a:ext cx="10515600" cy="4351338"/>
          </a:xfrm>
        </p:spPr>
        <p:txBody>
          <a:bodyPr>
            <a:noAutofit/>
          </a:bodyPr>
          <a:lstStyle/>
          <a:p>
            <a:r>
              <a:rPr lang="en-GB" b="1" dirty="0"/>
              <a:t>Pension payable for life </a:t>
            </a:r>
            <a:r>
              <a:rPr lang="en-GB" dirty="0"/>
              <a:t>with no cap on the length of your service</a:t>
            </a:r>
          </a:p>
          <a:p>
            <a:r>
              <a:rPr lang="en-GB" b="1" dirty="0"/>
              <a:t>Tax free lump sum </a:t>
            </a:r>
            <a:r>
              <a:rPr lang="en-GB" dirty="0"/>
              <a:t>option for all members upon retirement</a:t>
            </a:r>
          </a:p>
          <a:p>
            <a:r>
              <a:rPr lang="en-GB" b="1" dirty="0"/>
              <a:t>Guaranteed benefits </a:t>
            </a:r>
            <a:r>
              <a:rPr lang="en-GB" dirty="0"/>
              <a:t>there is no investment risk and benefits are backed by law</a:t>
            </a:r>
          </a:p>
          <a:p>
            <a:r>
              <a:rPr lang="en-GB" b="1" dirty="0">
                <a:cs typeface="Arial" panose="020B0604020202020204" pitchFamily="34" charset="0"/>
              </a:rPr>
              <a:t>Pension Increases </a:t>
            </a:r>
            <a:r>
              <a:rPr lang="en-GB" dirty="0">
                <a:cs typeface="Arial" panose="020B0604020202020204" pitchFamily="34" charset="0"/>
              </a:rPr>
              <a:t>are paid annually from age 55 to those who are in receipt of their pension. Applied from any age if payment is from an ill health pension or a survivor's pension</a:t>
            </a:r>
            <a:endParaRPr lang="en-GB" b="1" dirty="0"/>
          </a:p>
          <a:p>
            <a:r>
              <a:rPr lang="en-GB" b="1" dirty="0"/>
              <a:t>Ill health benefits </a:t>
            </a:r>
            <a:r>
              <a:rPr lang="en-GB" dirty="0"/>
              <a:t>available in case you must retire early through ill-health</a:t>
            </a:r>
            <a:endParaRPr lang="en-GB" b="1" dirty="0"/>
          </a:p>
          <a:p>
            <a:r>
              <a:rPr lang="en-GB" b="1" dirty="0"/>
              <a:t>Adult survivor &amp; children's pensions </a:t>
            </a:r>
            <a:r>
              <a:rPr lang="en-GB" dirty="0"/>
              <a:t>payable to protect loved ones</a:t>
            </a:r>
          </a:p>
        </p:txBody>
      </p:sp>
    </p:spTree>
    <p:extLst>
      <p:ext uri="{BB962C8B-B14F-4D97-AF65-F5344CB8AC3E}">
        <p14:creationId xmlns:p14="http://schemas.microsoft.com/office/powerpoint/2010/main" val="149771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How do benefits build up?</a:t>
            </a:r>
          </a:p>
        </p:txBody>
      </p:sp>
      <p:sp>
        <p:nvSpPr>
          <p:cNvPr id="5" name="Content Placeholder 4"/>
          <p:cNvSpPr>
            <a:spLocks noGrp="1"/>
          </p:cNvSpPr>
          <p:nvPr>
            <p:ph idx="1"/>
          </p:nvPr>
        </p:nvSpPr>
        <p:spPr>
          <a:xfrm>
            <a:off x="838200" y="1825625"/>
            <a:ext cx="7465541" cy="4351338"/>
          </a:xfrm>
        </p:spPr>
        <p:txBody>
          <a:bodyPr>
            <a:noAutofit/>
          </a:bodyPr>
          <a:lstStyle/>
          <a:p>
            <a:r>
              <a:rPr lang="en-GB" sz="2000" dirty="0"/>
              <a:t>FPS 2015 is a career average revalued earnings (CARE) scheme.</a:t>
            </a:r>
          </a:p>
          <a:p>
            <a:r>
              <a:rPr lang="en-GB" sz="2000" dirty="0"/>
              <a:t>Each year you bank a ‘slice’ of pension (1/59.7</a:t>
            </a:r>
            <a:r>
              <a:rPr lang="en-GB" sz="2000" baseline="30000" dirty="0"/>
              <a:t>th</a:t>
            </a:r>
            <a:r>
              <a:rPr lang="en-GB" sz="2000" dirty="0"/>
              <a:t>) based on your actual pensionable earnings for that year into your pension account.</a:t>
            </a:r>
          </a:p>
          <a:p>
            <a:r>
              <a:rPr lang="en-GB" sz="2000" dirty="0"/>
              <a:t>Each year an ‘index adjustment’ is applied. This would be a percentage increase or decrease ordered by HM Treasury, reflecting the national change in ‘Average Weekly Earnings’ (AWE). </a:t>
            </a:r>
          </a:p>
          <a:p>
            <a:r>
              <a:rPr lang="en-GB" sz="2000" dirty="0"/>
              <a:t>At retirement, the ‘slices’ you have built up are added together and paid as a monthly pension.</a:t>
            </a:r>
          </a:p>
          <a:p>
            <a:r>
              <a:rPr lang="en-GB" sz="2000" dirty="0"/>
              <a:t>At retirement you have the option to give up (commute) some of your pension to provide for a ‘tax free’ lump sum.</a:t>
            </a:r>
          </a:p>
          <a:p>
            <a:r>
              <a:rPr lang="en-GB" sz="2000" dirty="0"/>
              <a:t>Retirements before 60 will have reductions applied to take into account paying the pension for longer.</a:t>
            </a:r>
          </a:p>
        </p:txBody>
      </p:sp>
      <p:pic>
        <p:nvPicPr>
          <p:cNvPr id="5122" name="Picture 2" descr="Image result for cake and sl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00" y="1027906"/>
            <a:ext cx="3499508" cy="3581164"/>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04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0fc6d1-1ff6-4501-9111-f8704c4ff172" xsi:nil="true"/>
    <lcf76f155ced4ddcb4097134ff3c332f xmlns="1b3980e1-9f70-469d-8e06-8a0cb569786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23FD8AA0D8E5478582E35D905D5CB5" ma:contentTypeVersion="17" ma:contentTypeDescription="Create a new document." ma:contentTypeScope="" ma:versionID="b86379a425c2dcbd8950f4c4ee2bd730">
  <xsd:schema xmlns:xsd="http://www.w3.org/2001/XMLSchema" xmlns:xs="http://www.w3.org/2001/XMLSchema" xmlns:p="http://schemas.microsoft.com/office/2006/metadata/properties" xmlns:ns2="1b3980e1-9f70-469d-8e06-8a0cb5697867" xmlns:ns3="4c0fc6d1-1ff6-4501-9111-f8704c4ff172" targetNamespace="http://schemas.microsoft.com/office/2006/metadata/properties" ma:root="true" ma:fieldsID="4b7d79686899b09188d8db6b21c8d302" ns2:_="" ns3:_="">
    <xsd:import namespace="1b3980e1-9f70-469d-8e06-8a0cb5697867"/>
    <xsd:import namespace="4c0fc6d1-1ff6-4501-9111-f8704c4ff1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3980e1-9f70-469d-8e06-8a0cb56978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323a573-f4b2-49c1-a657-d409971bfa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fc6d1-1ff6-4501-9111-f8704c4ff17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e9e4ac3-4c27-417f-b6d0-a3cd07c518c8}" ma:internalName="TaxCatchAll" ma:showField="CatchAllData" ma:web="4c0fc6d1-1ff6-4501-9111-f8704c4ff1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F28F25-A5D0-4C3E-847D-AA98BB64D80F}">
  <ds:schemaRefs>
    <ds:schemaRef ds:uri="http://schemas.microsoft.com/office/2006/metadata/properties"/>
    <ds:schemaRef ds:uri="http://schemas.microsoft.com/office/infopath/2007/PartnerControls"/>
    <ds:schemaRef ds:uri="4c0fc6d1-1ff6-4501-9111-f8704c4ff172"/>
    <ds:schemaRef ds:uri="1b3980e1-9f70-469d-8e06-8a0cb5697867"/>
  </ds:schemaRefs>
</ds:datastoreItem>
</file>

<file path=customXml/itemProps2.xml><?xml version="1.0" encoding="utf-8"?>
<ds:datastoreItem xmlns:ds="http://schemas.openxmlformats.org/officeDocument/2006/customXml" ds:itemID="{79DF9108-C897-40C7-AB5F-1BFD643774B0}">
  <ds:schemaRefs>
    <ds:schemaRef ds:uri="http://schemas.microsoft.com/sharepoint/v3/contenttype/forms"/>
  </ds:schemaRefs>
</ds:datastoreItem>
</file>

<file path=customXml/itemProps3.xml><?xml version="1.0" encoding="utf-8"?>
<ds:datastoreItem xmlns:ds="http://schemas.openxmlformats.org/officeDocument/2006/customXml" ds:itemID="{F76DE6AC-C2A3-45B9-A5F9-555CCD602DD9}"/>
</file>

<file path=docProps/app.xml><?xml version="1.0" encoding="utf-8"?>
<Properties xmlns="http://schemas.openxmlformats.org/officeDocument/2006/extended-properties" xmlns:vt="http://schemas.openxmlformats.org/officeDocument/2006/docPropsVTypes">
  <TotalTime>169</TotalTime>
  <Words>1945</Words>
  <Application>Microsoft Office PowerPoint</Application>
  <PresentationFormat>Widescreen</PresentationFormat>
  <Paragraphs>236</Paragraphs>
  <Slides>25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Franklin Gothic Book</vt:lpstr>
      <vt:lpstr>Helvetica Neue</vt:lpstr>
      <vt:lpstr>Tahoma</vt:lpstr>
      <vt:lpstr>Times New Roman</vt:lpstr>
      <vt:lpstr>Office Theme</vt:lpstr>
      <vt:lpstr>Firefighters Pension  Scheme 2015  (FPS 2025)  Scheme Introduction</vt:lpstr>
      <vt:lpstr>Add in introduction to who you are</vt:lpstr>
      <vt:lpstr> Hot topics</vt:lpstr>
      <vt:lpstr>Have you considered?.......</vt:lpstr>
      <vt:lpstr>How much will it cost you?</vt:lpstr>
      <vt:lpstr>Contribution bandings</vt:lpstr>
      <vt:lpstr>Key benefits</vt:lpstr>
      <vt:lpstr>Key benefits</vt:lpstr>
      <vt:lpstr>How do benefits build up?</vt:lpstr>
      <vt:lpstr>How are benefits calculated</vt:lpstr>
      <vt:lpstr>What is the increase?</vt:lpstr>
      <vt:lpstr>How much could you expect to get</vt:lpstr>
      <vt:lpstr>Ill health benefits</vt:lpstr>
      <vt:lpstr>Ill health benefits</vt:lpstr>
      <vt:lpstr>Benefits payable on death (active members)</vt:lpstr>
      <vt:lpstr>Benefits payable on death (active members)</vt:lpstr>
      <vt:lpstr>Benefits payable on death (active members)</vt:lpstr>
      <vt:lpstr>Benefits payable on death (deferred members)</vt:lpstr>
      <vt:lpstr>Benefits payable on death (pensioner members)</vt:lpstr>
      <vt:lpstr>Transferring previous pension benefits  into FPS 2015</vt:lpstr>
      <vt:lpstr>Transferring in previous pension benefits  into FPS 2015</vt:lpstr>
      <vt:lpstr>Leaving the scheme before retirement</vt:lpstr>
      <vt:lpstr>Pensions &amp; Divorce</vt:lpstr>
      <vt:lpstr>Want to know more?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Atkins</dc:creator>
  <cp:lastModifiedBy>Tara Atkins</cp:lastModifiedBy>
  <cp:revision>1</cp:revision>
  <dcterms:created xsi:type="dcterms:W3CDTF">2024-04-30T09:53:00Z</dcterms:created>
  <dcterms:modified xsi:type="dcterms:W3CDTF">2024-09-06T08:29:29Z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0x010100EF23FD8AA0D8E5478582E35D905D5CB5</vt:lpwstr>
  </property>
  <property fmtid="{D5CDD505-2E9C-101B-9397-08002B2CF9AE}" pid="3" name="MediaServiceImageTags">
    <vt:lpwstr/>
  </property>
</Properties>
</file>